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60" r:id="rId2"/>
    <p:sldId id="262" r:id="rId3"/>
    <p:sldId id="263" r:id="rId4"/>
    <p:sldId id="256" r:id="rId5"/>
    <p:sldId id="264" r:id="rId6"/>
    <p:sldId id="267" r:id="rId7"/>
    <p:sldId id="265" r:id="rId8"/>
    <p:sldId id="266" r:id="rId9"/>
  </p:sldIdLst>
  <p:sldSz cx="18288000" cy="10287000"/>
  <p:notesSz cx="6858000" cy="9144000"/>
  <p:embeddedFontLst>
    <p:embeddedFont>
      <p:font typeface="Arial 1" panose="020B0604020202020204" charset="0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72515" autoAdjust="0"/>
  </p:normalViewPr>
  <p:slideViewPr>
    <p:cSldViewPr>
      <p:cViewPr varScale="1">
        <p:scale>
          <a:sx n="55" d="100"/>
          <a:sy n="55" d="100"/>
        </p:scale>
        <p:origin x="167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803071-DB3A-491C-900C-CCD82BF6A9F1}" type="datetimeFigureOut">
              <a:rPr lang="fr-FR" smtClean="0"/>
              <a:t>06/06/2023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67FA22-8CA0-4185-A42B-AE2C85883B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1370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i="0" dirty="0"/>
              <a:t>En soulevant la question de l’organisation du déroulement des activités humaines en mer, des interactions entre elles et avec les écosystèmes marins,</a:t>
            </a:r>
          </a:p>
          <a:p>
            <a:r>
              <a:rPr lang="fr-FR" i="0" dirty="0"/>
              <a:t>cet exemple souligne à quel point l’enjeu de « gouvernance » de l’océan (dont la PSM est l’une des formes) est désormais au premier plan des préoccupations.</a:t>
            </a:r>
          </a:p>
          <a:p>
            <a:endParaRPr lang="fr-FR" i="0" dirty="0"/>
          </a:p>
          <a:p>
            <a:r>
              <a:rPr lang="fr-FR" i="0" dirty="0"/>
              <a:t>Pourtant cet enjeu, sans doute parce qu’il est nouveau, constitue encore largement un angle mort de la recherche.</a:t>
            </a:r>
          </a:p>
          <a:p>
            <a:endParaRPr lang="fr-FR" i="0" dirty="0"/>
          </a:p>
          <a:p>
            <a:r>
              <a:rPr lang="fr-FR" i="0" dirty="0"/>
              <a:t>C’est précisément cet enjeu auquel se consacre la Chaire maritime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Elle s’intéresse à la planification marine à travers 2 axes : données + participation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1 équipe dédiée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2 laboratoires + support IUML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Au sein de Nantes Université</a:t>
            </a:r>
          </a:p>
          <a:p>
            <a:endParaRPr lang="fr-FR" dirty="0"/>
          </a:p>
          <a:p>
            <a:r>
              <a:rPr lang="fr-FR" dirty="0"/>
              <a:t>Ce colloque s’inscrit dans le champ de la Chaire maritime.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67FA22-8CA0-4185-A42B-AE2C85883B1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7759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67FA22-8CA0-4185-A42B-AE2C85883B15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2483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12" Type="http://schemas.openxmlformats.org/officeDocument/2006/relationships/image" Target="../media/image11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15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30.jpg"/><Relationship Id="rId4" Type="http://schemas.openxmlformats.org/officeDocument/2006/relationships/hyperlink" Target="https://chairemaritime.univ-nantes.fr/" TargetMode="External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1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12" Type="http://schemas.openxmlformats.org/officeDocument/2006/relationships/image" Target="../media/image11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 31">
            <a:extLst>
              <a:ext uri="{FF2B5EF4-FFF2-40B4-BE49-F238E27FC236}">
                <a16:creationId xmlns:a16="http://schemas.microsoft.com/office/drawing/2014/main" id="{C8993235-74FB-471E-93CA-F076CAB4B2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>
          <a:xfrm rot="16200000">
            <a:off x="3995490" y="-4005510"/>
            <a:ext cx="10297020" cy="182880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EAD4F33A-473C-485F-B89D-66118C196720}"/>
              </a:ext>
            </a:extLst>
          </p:cNvPr>
          <p:cNvSpPr/>
          <p:nvPr/>
        </p:nvSpPr>
        <p:spPr>
          <a:xfrm>
            <a:off x="0" y="9416193"/>
            <a:ext cx="18288000" cy="8708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700"/>
          </a:p>
        </p:txBody>
      </p:sp>
      <p:pic>
        <p:nvPicPr>
          <p:cNvPr id="16" name="Image 21">
            <a:extLst>
              <a:ext uri="{FF2B5EF4-FFF2-40B4-BE49-F238E27FC236}">
                <a16:creationId xmlns:a16="http://schemas.microsoft.com/office/drawing/2014/main" id="{C3C2B6D5-61FE-4801-8504-F914703E9E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24665" y="9695246"/>
            <a:ext cx="1272666" cy="313808"/>
          </a:xfrm>
          <a:prstGeom prst="rect">
            <a:avLst/>
          </a:prstGeom>
        </p:spPr>
      </p:pic>
      <p:pic>
        <p:nvPicPr>
          <p:cNvPr id="17" name="Image 22">
            <a:extLst>
              <a:ext uri="{FF2B5EF4-FFF2-40B4-BE49-F238E27FC236}">
                <a16:creationId xmlns:a16="http://schemas.microsoft.com/office/drawing/2014/main" id="{50D300CF-5F9C-4E7A-B6AB-AA277D8B49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36686" y="9585047"/>
            <a:ext cx="561657" cy="561657"/>
          </a:xfrm>
          <a:prstGeom prst="rect">
            <a:avLst/>
          </a:prstGeom>
        </p:spPr>
      </p:pic>
      <p:pic>
        <p:nvPicPr>
          <p:cNvPr id="18" name="Image 23">
            <a:extLst>
              <a:ext uri="{FF2B5EF4-FFF2-40B4-BE49-F238E27FC236}">
                <a16:creationId xmlns:a16="http://schemas.microsoft.com/office/drawing/2014/main" id="{A28CFC53-8F1B-4DE5-A2E3-F7BE0061D8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15583" y="9639228"/>
            <a:ext cx="1098669" cy="41841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9" name="Image 24">
            <a:extLst>
              <a:ext uri="{FF2B5EF4-FFF2-40B4-BE49-F238E27FC236}">
                <a16:creationId xmlns:a16="http://schemas.microsoft.com/office/drawing/2014/main" id="{797CCEF8-BCC2-4F85-AD4C-C3E6C86430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68099" y="9621794"/>
            <a:ext cx="509381" cy="50938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0" name="Image 25">
            <a:extLst>
              <a:ext uri="{FF2B5EF4-FFF2-40B4-BE49-F238E27FC236}">
                <a16:creationId xmlns:a16="http://schemas.microsoft.com/office/drawing/2014/main" id="{6682EB41-5DBD-44FD-9839-1E41022F8EC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04685" y="9650909"/>
            <a:ext cx="854541" cy="453278"/>
          </a:xfrm>
          <a:prstGeom prst="rect">
            <a:avLst/>
          </a:prstGeom>
        </p:spPr>
      </p:pic>
      <p:pic>
        <p:nvPicPr>
          <p:cNvPr id="21" name="Image 26">
            <a:extLst>
              <a:ext uri="{FF2B5EF4-FFF2-40B4-BE49-F238E27FC236}">
                <a16:creationId xmlns:a16="http://schemas.microsoft.com/office/drawing/2014/main" id="{B5CB1969-EFB8-4DF5-9CBD-F6830DA26A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30592" y="9621794"/>
            <a:ext cx="782339" cy="45327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C1A7A01E-F350-4B55-AD56-4230F2F42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065195" y="9629839"/>
            <a:ext cx="854541" cy="465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2D1AB21-D8FB-457E-AB76-DE978B11CD2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034" y="9640566"/>
            <a:ext cx="513302" cy="52725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39F6E50-4FAC-44B9-8108-B66EE694B00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5342" y="9633353"/>
            <a:ext cx="1272144" cy="485573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D8CF5BD6-AEA7-429D-90D2-DB861FE4496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142" y="9748825"/>
            <a:ext cx="716693" cy="28340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AD469953-3618-4AA0-B3B1-01B71C3D5100}"/>
              </a:ext>
            </a:extLst>
          </p:cNvPr>
          <p:cNvSpPr/>
          <p:nvPr/>
        </p:nvSpPr>
        <p:spPr>
          <a:xfrm>
            <a:off x="4343400" y="3831198"/>
            <a:ext cx="9651837" cy="141096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700" dirty="0"/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4C52B421-915B-4DFA-A17E-3F674AF0E4B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041" y="9499317"/>
            <a:ext cx="513302" cy="787683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5B333CAF-F7D0-4D78-B522-E64565A785F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5237" y="9649193"/>
            <a:ext cx="1148886" cy="42682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83227579-DC41-4755-B2B6-F84D05D316F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5589" y="9736806"/>
            <a:ext cx="1174106" cy="251595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7012AA6F-CE51-43C7-9D14-1B9CF5B031C5}"/>
              </a:ext>
            </a:extLst>
          </p:cNvPr>
          <p:cNvSpPr txBox="1"/>
          <p:nvPr/>
        </p:nvSpPr>
        <p:spPr>
          <a:xfrm>
            <a:off x="1788875" y="4171468"/>
            <a:ext cx="14699673" cy="862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fr-FR" sz="6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 DE BIENVENUE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5BDACF8D-3188-48A3-A489-22D775EE095C}"/>
              </a:ext>
            </a:extLst>
          </p:cNvPr>
          <p:cNvSpPr txBox="1"/>
          <p:nvPr/>
        </p:nvSpPr>
        <p:spPr>
          <a:xfrm>
            <a:off x="2635247" y="47027"/>
            <a:ext cx="13017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Journées scientifiques de Nantes Université</a:t>
            </a:r>
            <a:r>
              <a:rPr lang="fr-F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fr-FR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juin 2023</a:t>
            </a:r>
          </a:p>
        </p:txBody>
      </p:sp>
    </p:spTree>
    <p:extLst>
      <p:ext uri="{BB962C8B-B14F-4D97-AF65-F5344CB8AC3E}">
        <p14:creationId xmlns:p14="http://schemas.microsoft.com/office/powerpoint/2010/main" val="754799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7603" r="19749"/>
          <a:stretch>
            <a:fillRect/>
          </a:stretch>
        </p:blipFill>
        <p:spPr>
          <a:xfrm>
            <a:off x="0" y="0"/>
            <a:ext cx="4979005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312170" y="2815516"/>
            <a:ext cx="5333670" cy="3318583"/>
            <a:chOff x="0" y="-3"/>
            <a:chExt cx="7111560" cy="10581303"/>
          </a:xfrm>
        </p:grpSpPr>
        <p:sp>
          <p:nvSpPr>
            <p:cNvPr id="4" name="AutoShape 4"/>
            <p:cNvSpPr/>
            <p:nvPr/>
          </p:nvSpPr>
          <p:spPr>
            <a:xfrm>
              <a:off x="0" y="-3"/>
              <a:ext cx="7111560" cy="10581303"/>
            </a:xfrm>
            <a:prstGeom prst="rect">
              <a:avLst/>
            </a:prstGeom>
            <a:solidFill>
              <a:srgbClr val="0C00D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570683" y="2130671"/>
              <a:ext cx="5970195" cy="56480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80"/>
                </a:lnSpc>
              </a:pPr>
              <a:r>
                <a:rPr lang="en-US" sz="3900" spc="78" dirty="0">
                  <a:solidFill>
                    <a:srgbClr val="FFFFFF"/>
                  </a:solidFill>
                  <a:latin typeface="Arial 1"/>
                </a:rPr>
                <a:t>La “</a:t>
              </a:r>
              <a:r>
                <a:rPr lang="en-US" sz="3900" spc="78" dirty="0" err="1">
                  <a:solidFill>
                    <a:srgbClr val="FFFFFF"/>
                  </a:solidFill>
                  <a:latin typeface="Arial 1"/>
                </a:rPr>
                <a:t>gouvernance</a:t>
              </a:r>
              <a:r>
                <a:rPr lang="en-US" sz="3900" spc="78" dirty="0">
                  <a:solidFill>
                    <a:srgbClr val="FFFFFF"/>
                  </a:solidFill>
                  <a:latin typeface="Arial 1"/>
                </a:rPr>
                <a:t>” maritime, un </a:t>
              </a:r>
              <a:r>
                <a:rPr lang="en-US" sz="3900" spc="78" dirty="0" err="1">
                  <a:solidFill>
                    <a:srgbClr val="FFFFFF"/>
                  </a:solidFill>
                  <a:latin typeface="Arial 1"/>
                </a:rPr>
                <a:t>nouvel</a:t>
              </a:r>
              <a:r>
                <a:rPr lang="en-US" sz="3900" spc="78" dirty="0">
                  <a:solidFill>
                    <a:srgbClr val="FFFFFF"/>
                  </a:solidFill>
                  <a:latin typeface="Arial 1"/>
                </a:rPr>
                <a:t> </a:t>
              </a:r>
              <a:r>
                <a:rPr lang="en-US" sz="3900" spc="78" dirty="0" err="1">
                  <a:solidFill>
                    <a:srgbClr val="FFFFFF"/>
                  </a:solidFill>
                  <a:latin typeface="Arial 1"/>
                </a:rPr>
                <a:t>enjeu</a:t>
              </a:r>
              <a:endParaRPr lang="en-US" sz="3900" spc="78" dirty="0">
                <a:solidFill>
                  <a:srgbClr val="FFFFFF"/>
                </a:solidFill>
                <a:latin typeface="Arial 1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467600" y="7129295"/>
            <a:ext cx="10668000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fr-FR" sz="2000" spc="23" dirty="0">
                <a:solidFill>
                  <a:srgbClr val="161617"/>
                </a:solidFill>
                <a:latin typeface="Arial 1" panose="020B0604020202020204" charset="0"/>
                <a:cs typeface="Arial 1" panose="020B0604020202020204" charset="0"/>
              </a:rPr>
              <a:t>«</a:t>
            </a:r>
            <a:r>
              <a:rPr lang="fr-FR" sz="2000" i="1" spc="23" dirty="0">
                <a:solidFill>
                  <a:srgbClr val="161617"/>
                </a:solidFill>
                <a:latin typeface="Arial 1" panose="020B0604020202020204" charset="0"/>
                <a:cs typeface="Arial 1" panose="020B0604020202020204" charset="0"/>
              </a:rPr>
              <a:t> C</a:t>
            </a:r>
            <a:r>
              <a:rPr lang="fr-FR" sz="2000" i="1" dirty="0">
                <a:latin typeface="Arial 1" panose="020B0604020202020204" charset="0"/>
                <a:cs typeface="Arial 1" panose="020B0604020202020204" charset="0"/>
              </a:rPr>
              <a:t>ette zone de plus de 55 000 km</a:t>
            </a:r>
            <a:r>
              <a:rPr lang="fr-FR" sz="2000" i="1" baseline="30000" dirty="0">
                <a:latin typeface="Arial 1" panose="020B0604020202020204" charset="0"/>
                <a:cs typeface="Arial 1" panose="020B0604020202020204" charset="0"/>
              </a:rPr>
              <a:t>2</a:t>
            </a:r>
            <a:r>
              <a:rPr lang="fr-FR" sz="2000" i="1" dirty="0">
                <a:latin typeface="Arial 1" panose="020B0604020202020204" charset="0"/>
                <a:cs typeface="Arial 1" panose="020B0604020202020204" charset="0"/>
              </a:rPr>
              <a:t> fait partie des milieux marins qui ont été protégés en vue de l’atteinte des objectifs de préservation de la biodiversité pour 2020.</a:t>
            </a:r>
          </a:p>
          <a:p>
            <a:r>
              <a:rPr lang="fr-FR" sz="2000" i="1" dirty="0">
                <a:latin typeface="Arial 1" panose="020B0604020202020204" charset="0"/>
                <a:cs typeface="Arial 1" panose="020B0604020202020204" charset="0"/>
              </a:rPr>
              <a:t>Afin de garantir la protection des écosystèmes « fragiles » qu’on y trouve, </a:t>
            </a:r>
            <a:r>
              <a:rPr lang="fr-FR" sz="2000" b="1" i="1" dirty="0">
                <a:latin typeface="Arial 1" panose="020B0604020202020204" charset="0"/>
                <a:cs typeface="Arial 1" panose="020B0604020202020204" charset="0"/>
              </a:rPr>
              <a:t>le gouvernement y interdit « toute activité de pêche entrant en contact avec le fond »</a:t>
            </a:r>
            <a:r>
              <a:rPr lang="fr-FR" sz="2000" i="1" dirty="0">
                <a:latin typeface="Arial 1" panose="020B0604020202020204" charset="0"/>
                <a:cs typeface="Arial 1" panose="020B0604020202020204" charset="0"/>
              </a:rPr>
              <a:t>. Qui plus est, « </a:t>
            </a:r>
            <a:r>
              <a:rPr lang="fr-FR" sz="2000" b="1" i="1" dirty="0">
                <a:latin typeface="Arial 1" panose="020B0604020202020204" charset="0"/>
                <a:cs typeface="Arial 1" panose="020B0604020202020204" charset="0"/>
              </a:rPr>
              <a:t>aucune activité anthropique </a:t>
            </a:r>
            <a:r>
              <a:rPr lang="fr-FR" sz="2000" i="1" dirty="0">
                <a:latin typeface="Arial 1" panose="020B0604020202020204" charset="0"/>
                <a:cs typeface="Arial 1" panose="020B0604020202020204" charset="0"/>
              </a:rPr>
              <a:t>incompatible avec la conservation des composantes écologiques qui revêtent un intérêt particulier </a:t>
            </a:r>
            <a:r>
              <a:rPr lang="fr-FR" sz="2000" b="1" i="1" dirty="0">
                <a:latin typeface="Arial 1" panose="020B0604020202020204" charset="0"/>
                <a:cs typeface="Arial 1" panose="020B0604020202020204" charset="0"/>
              </a:rPr>
              <a:t>ne peut être exercée ou prévue dans la zone</a:t>
            </a:r>
            <a:r>
              <a:rPr lang="fr-FR" sz="2000" i="1" dirty="0">
                <a:latin typeface="Arial 1" panose="020B0604020202020204" charset="0"/>
                <a:cs typeface="Arial 1" panose="020B0604020202020204" charset="0"/>
              </a:rPr>
              <a:t> », qui chevauche en partie « une zone d’importance écologique et biologique qui soutient une grande diversité, y compris plusieurs espèces en déclin</a:t>
            </a:r>
            <a:r>
              <a:rPr lang="fr-FR" sz="2000" dirty="0">
                <a:latin typeface="Arial 1" panose="020B0604020202020204" charset="0"/>
                <a:cs typeface="Arial 1" panose="020B0604020202020204" charset="0"/>
              </a:rPr>
              <a:t> ». »</a:t>
            </a:r>
          </a:p>
          <a:p>
            <a:endParaRPr lang="fr-FR" sz="1600" dirty="0">
              <a:latin typeface="Arial 1" panose="020B0604020202020204" charset="0"/>
              <a:cs typeface="Arial 1" panose="020B0604020202020204" charset="0"/>
            </a:endParaRPr>
          </a:p>
          <a:p>
            <a:pPr algn="r"/>
            <a:r>
              <a:rPr lang="fr-FR" sz="1600" dirty="0">
                <a:latin typeface="Arial 1" panose="020B0604020202020204" charset="0"/>
                <a:cs typeface="Arial 1" panose="020B0604020202020204" charset="0"/>
              </a:rPr>
              <a:t>Le Devoir, 15 mai 2023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21D5E39-5BB3-4BA3-BB7F-F6A5A4E2095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667" t="7037" r="30833" b="53704"/>
          <a:stretch/>
        </p:blipFill>
        <p:spPr>
          <a:xfrm>
            <a:off x="8686800" y="342900"/>
            <a:ext cx="6755797" cy="628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846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603" r="19749"/>
          <a:stretch>
            <a:fillRect/>
          </a:stretch>
        </p:blipFill>
        <p:spPr>
          <a:xfrm>
            <a:off x="0" y="0"/>
            <a:ext cx="4979005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312170" y="2815517"/>
            <a:ext cx="5333670" cy="3089983"/>
            <a:chOff x="0" y="0"/>
            <a:chExt cx="7111560" cy="6207956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7111560" cy="6207956"/>
            </a:xfrm>
            <a:prstGeom prst="rect">
              <a:avLst/>
            </a:prstGeom>
            <a:solidFill>
              <a:srgbClr val="0C00D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570683" y="1768339"/>
              <a:ext cx="5970195" cy="3558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80"/>
                </a:lnSpc>
              </a:pPr>
              <a:r>
                <a:rPr lang="en-US" sz="3900" spc="78" dirty="0">
                  <a:solidFill>
                    <a:srgbClr val="FFFFFF"/>
                  </a:solidFill>
                  <a:latin typeface="Arial 1"/>
                </a:rPr>
                <a:t>Planter des </a:t>
              </a:r>
              <a:r>
                <a:rPr lang="en-US" sz="3900" spc="78" dirty="0" err="1">
                  <a:solidFill>
                    <a:srgbClr val="FFFFFF"/>
                  </a:solidFill>
                  <a:latin typeface="Arial 1"/>
                </a:rPr>
                <a:t>graines</a:t>
              </a:r>
              <a:r>
                <a:rPr lang="en-US" sz="3900" spc="78" dirty="0">
                  <a:solidFill>
                    <a:srgbClr val="FFFFFF"/>
                  </a:solidFill>
                  <a:latin typeface="Arial 1"/>
                </a:rPr>
                <a:t>, </a:t>
              </a:r>
              <a:r>
                <a:rPr lang="en-US" sz="3900" spc="78" dirty="0" err="1">
                  <a:solidFill>
                    <a:srgbClr val="FFFFFF"/>
                  </a:solidFill>
                  <a:latin typeface="Arial 1"/>
                </a:rPr>
                <a:t>récolter</a:t>
              </a:r>
              <a:r>
                <a:rPr lang="en-US" sz="3900" spc="78" dirty="0">
                  <a:solidFill>
                    <a:srgbClr val="FFFFFF"/>
                  </a:solidFill>
                  <a:latin typeface="Arial 1"/>
                </a:rPr>
                <a:t> les fruits !</a:t>
              </a: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0FD8AC9-5D0A-4967-B4F8-CE999BA85A06}"/>
              </a:ext>
            </a:extLst>
          </p:cNvPr>
          <p:cNvGrpSpPr/>
          <p:nvPr/>
        </p:nvGrpSpPr>
        <p:grpSpPr>
          <a:xfrm>
            <a:off x="10177955" y="1562100"/>
            <a:ext cx="6128845" cy="1447800"/>
            <a:chOff x="9187355" y="2502696"/>
            <a:chExt cx="6128845" cy="144780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A9651D47-27E2-45CE-86A1-9DC0A7DF32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964" t="22695" r="28144" b="17745"/>
            <a:stretch/>
          </p:blipFill>
          <p:spPr>
            <a:xfrm>
              <a:off x="9187355" y="2502696"/>
              <a:ext cx="1042610" cy="1447800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2688C5AC-3266-473C-B657-CE741A41B46B}"/>
                </a:ext>
              </a:extLst>
            </p:cNvPr>
            <p:cNvSpPr txBox="1"/>
            <p:nvPr/>
          </p:nvSpPr>
          <p:spPr>
            <a:xfrm>
              <a:off x="10872410" y="2903431"/>
              <a:ext cx="44437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600" b="1" dirty="0">
                  <a:latin typeface="Arial 1" panose="020B0604020202020204" charset="0"/>
                  <a:cs typeface="Arial 1" panose="020B0604020202020204" charset="0"/>
                </a:rPr>
                <a:t>12 communications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68DD9C62-2949-4746-8E3C-C769D544E06A}"/>
              </a:ext>
            </a:extLst>
          </p:cNvPr>
          <p:cNvGrpSpPr/>
          <p:nvPr/>
        </p:nvGrpSpPr>
        <p:grpSpPr>
          <a:xfrm>
            <a:off x="10177955" y="3364704"/>
            <a:ext cx="6128845" cy="1447801"/>
            <a:chOff x="9187355" y="4102624"/>
            <a:chExt cx="6128845" cy="1447801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4EA7C6B6-9889-4C1C-8366-0771B048A6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77" t="16261" r="25476" b="15630"/>
            <a:stretch/>
          </p:blipFill>
          <p:spPr>
            <a:xfrm>
              <a:off x="9187355" y="4102624"/>
              <a:ext cx="1042610" cy="1447801"/>
            </a:xfrm>
            <a:prstGeom prst="rect">
              <a:avLst/>
            </a:prstGeom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0786B0CB-1591-40AE-BB1F-EDA231B6AEAD}"/>
                </a:ext>
              </a:extLst>
            </p:cNvPr>
            <p:cNvSpPr txBox="1"/>
            <p:nvPr/>
          </p:nvSpPr>
          <p:spPr>
            <a:xfrm>
              <a:off x="10872410" y="4503359"/>
              <a:ext cx="44437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600" b="1" dirty="0">
                  <a:latin typeface="Arial 1" panose="020B0604020202020204" charset="0"/>
                  <a:cs typeface="Arial 1" panose="020B0604020202020204" charset="0"/>
                </a:rPr>
                <a:t>9 laboratoires</a:t>
              </a: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8D3AD974-3EC7-49E5-92A5-4C5102D51C3B}"/>
              </a:ext>
            </a:extLst>
          </p:cNvPr>
          <p:cNvGrpSpPr/>
          <p:nvPr/>
        </p:nvGrpSpPr>
        <p:grpSpPr>
          <a:xfrm>
            <a:off x="10096691" y="5348056"/>
            <a:ext cx="6210109" cy="1248054"/>
            <a:chOff x="9106091" y="6336505"/>
            <a:chExt cx="6210109" cy="1248054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08B5D4C2-2F0A-4A88-B0DD-25CDF0265E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86" t="23065" r="22243" b="21042"/>
            <a:stretch/>
          </p:blipFill>
          <p:spPr>
            <a:xfrm>
              <a:off x="9106091" y="6336505"/>
              <a:ext cx="1205139" cy="1248054"/>
            </a:xfrm>
            <a:prstGeom prst="rect">
              <a:avLst/>
            </a:prstGeom>
          </p:spPr>
        </p:pic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0CB253B7-9A80-4911-BAF9-EBDF59FA7329}"/>
                </a:ext>
              </a:extLst>
            </p:cNvPr>
            <p:cNvSpPr txBox="1"/>
            <p:nvPr/>
          </p:nvSpPr>
          <p:spPr>
            <a:xfrm>
              <a:off x="10872410" y="6637367"/>
              <a:ext cx="44437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600" b="1" dirty="0">
                  <a:latin typeface="Arial 1" panose="020B0604020202020204" charset="0"/>
                  <a:cs typeface="Arial 1" panose="020B0604020202020204" charset="0"/>
                </a:rPr>
                <a:t>1 débat</a:t>
              </a: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A91F33C3-8831-470C-81F9-99EADD609578}"/>
              </a:ext>
            </a:extLst>
          </p:cNvPr>
          <p:cNvGrpSpPr/>
          <p:nvPr/>
        </p:nvGrpSpPr>
        <p:grpSpPr>
          <a:xfrm>
            <a:off x="9939641" y="7131661"/>
            <a:ext cx="6367159" cy="1245230"/>
            <a:chOff x="8949041" y="8253004"/>
            <a:chExt cx="6367159" cy="1245230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0C2CD123-3260-4EA8-B31B-637DA514E5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57" b="7142"/>
            <a:stretch/>
          </p:blipFill>
          <p:spPr>
            <a:xfrm>
              <a:off x="8949041" y="8253004"/>
              <a:ext cx="1519238" cy="1245230"/>
            </a:xfrm>
            <a:prstGeom prst="rect">
              <a:avLst/>
            </a:prstGeom>
          </p:spPr>
        </p:pic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AED9E460-4EF4-4196-A37F-01289605E51F}"/>
                </a:ext>
              </a:extLst>
            </p:cNvPr>
            <p:cNvSpPr txBox="1"/>
            <p:nvPr/>
          </p:nvSpPr>
          <p:spPr>
            <a:xfrm>
              <a:off x="10872410" y="8552454"/>
              <a:ext cx="44437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600" b="1" dirty="0">
                  <a:latin typeface="Arial 1" panose="020B0604020202020204" charset="0"/>
                  <a:cs typeface="Arial 1" panose="020B0604020202020204" charset="0"/>
                </a:rPr>
                <a:t>100 inscrit.es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7468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603" r="19749"/>
          <a:stretch>
            <a:fillRect/>
          </a:stretch>
        </p:blipFill>
        <p:spPr>
          <a:xfrm>
            <a:off x="0" y="0"/>
            <a:ext cx="4979005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312170" y="2815517"/>
            <a:ext cx="5333670" cy="2327983"/>
            <a:chOff x="0" y="0"/>
            <a:chExt cx="7111560" cy="3103977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7111560" cy="3103977"/>
            </a:xfrm>
            <a:prstGeom prst="rect">
              <a:avLst/>
            </a:prstGeom>
            <a:solidFill>
              <a:srgbClr val="0C00D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570683" y="1116428"/>
              <a:ext cx="5970195" cy="7545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80"/>
                </a:lnSpc>
              </a:pPr>
              <a:r>
                <a:rPr lang="en-US" sz="3900" spc="78" dirty="0">
                  <a:solidFill>
                    <a:srgbClr val="FFFFFF"/>
                  </a:solidFill>
                  <a:latin typeface="Arial 1"/>
                </a:rPr>
                <a:t>4 sessions</a:t>
              </a: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44FB1083-917D-4B6E-8CA4-BA67824B8815}"/>
              </a:ext>
            </a:extLst>
          </p:cNvPr>
          <p:cNvGrpSpPr/>
          <p:nvPr/>
        </p:nvGrpSpPr>
        <p:grpSpPr>
          <a:xfrm>
            <a:off x="9100645" y="1638300"/>
            <a:ext cx="9187355" cy="2492990"/>
            <a:chOff x="9100645" y="2903431"/>
            <a:chExt cx="9187355" cy="2492990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D533E884-1FE0-4F0D-9575-132D40C5E6B1}"/>
                </a:ext>
              </a:extLst>
            </p:cNvPr>
            <p:cNvSpPr txBox="1"/>
            <p:nvPr/>
          </p:nvSpPr>
          <p:spPr>
            <a:xfrm>
              <a:off x="10872410" y="2903431"/>
              <a:ext cx="7415590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600" b="1" dirty="0">
                  <a:latin typeface="Arial 1" panose="020B0604020202020204" charset="0"/>
                  <a:cs typeface="Arial 1" panose="020B0604020202020204" charset="0"/>
                </a:rPr>
                <a:t>4 animateurs</a:t>
              </a:r>
            </a:p>
            <a:p>
              <a:endParaRPr lang="fr-FR" sz="2400" b="1" dirty="0">
                <a:latin typeface="Arial 1" panose="020B0604020202020204" charset="0"/>
                <a:cs typeface="Arial 1" panose="020B0604020202020204" charset="0"/>
              </a:endParaRP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fr-FR" sz="2400" dirty="0">
                  <a:latin typeface="Arial 1" panose="020B0604020202020204" charset="0"/>
                  <a:cs typeface="Arial 1" panose="020B0604020202020204" charset="0"/>
                </a:rPr>
                <a:t>Nicolas </a:t>
              </a:r>
              <a:r>
                <a:rPr lang="fr-FR" sz="2400" dirty="0" err="1">
                  <a:latin typeface="Arial 1" panose="020B0604020202020204" charset="0"/>
                  <a:cs typeface="Arial 1" panose="020B0604020202020204" charset="0"/>
                </a:rPr>
                <a:t>Rollo</a:t>
              </a:r>
              <a:r>
                <a:rPr lang="fr-FR" sz="2400" dirty="0">
                  <a:latin typeface="Arial 1" panose="020B0604020202020204" charset="0"/>
                  <a:cs typeface="Arial 1" panose="020B0604020202020204" charset="0"/>
                </a:rPr>
                <a:t> (</a:t>
              </a:r>
              <a:r>
                <a:rPr lang="fr-FR" sz="2400" i="1" dirty="0">
                  <a:latin typeface="Arial 1" panose="020B0604020202020204" charset="0"/>
                  <a:cs typeface="Arial 1" panose="020B0604020202020204" charset="0"/>
                </a:rPr>
                <a:t>Caractériser</a:t>
              </a:r>
              <a:r>
                <a:rPr lang="fr-FR" sz="2400" dirty="0">
                  <a:latin typeface="Arial 1" panose="020B0604020202020204" charset="0"/>
                  <a:cs typeface="Arial 1" panose="020B0604020202020204" charset="0"/>
                </a:rPr>
                <a:t>)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fr-FR" sz="2400" dirty="0">
                  <a:latin typeface="Arial 1" panose="020B0604020202020204" charset="0"/>
                  <a:cs typeface="Arial 1" panose="020B0604020202020204" charset="0"/>
                </a:rPr>
                <a:t>Sophie Pardo (</a:t>
              </a:r>
              <a:r>
                <a:rPr lang="fr-FR" sz="2400" i="1" dirty="0">
                  <a:latin typeface="Arial 1" panose="020B0604020202020204" charset="0"/>
                  <a:cs typeface="Arial 1" panose="020B0604020202020204" charset="0"/>
                </a:rPr>
                <a:t>Mettre en tension</a:t>
              </a:r>
              <a:r>
                <a:rPr lang="fr-FR" sz="2400" dirty="0">
                  <a:latin typeface="Arial 1" panose="020B0604020202020204" charset="0"/>
                  <a:cs typeface="Arial 1" panose="020B0604020202020204" charset="0"/>
                </a:rPr>
                <a:t>)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fr-FR" sz="2400" dirty="0">
                  <a:latin typeface="Arial 1" panose="020B0604020202020204" charset="0"/>
                  <a:cs typeface="Arial 1" panose="020B0604020202020204" charset="0"/>
                </a:rPr>
                <a:t>Thierry </a:t>
              </a:r>
              <a:r>
                <a:rPr lang="fr-FR" sz="2400" dirty="0" err="1">
                  <a:latin typeface="Arial 1" panose="020B0604020202020204" charset="0"/>
                  <a:cs typeface="Arial 1" panose="020B0604020202020204" charset="0"/>
                </a:rPr>
                <a:t>Guineberteau</a:t>
              </a:r>
              <a:r>
                <a:rPr lang="fr-FR" sz="2400" dirty="0">
                  <a:latin typeface="Arial 1" panose="020B0604020202020204" charset="0"/>
                  <a:cs typeface="Arial 1" panose="020B0604020202020204" charset="0"/>
                </a:rPr>
                <a:t> (</a:t>
              </a:r>
              <a:r>
                <a:rPr lang="fr-FR" sz="2400" i="1" dirty="0">
                  <a:latin typeface="Arial 1" panose="020B0604020202020204" charset="0"/>
                  <a:cs typeface="Arial 1" panose="020B0604020202020204" charset="0"/>
                </a:rPr>
                <a:t>Participer et gérer</a:t>
              </a:r>
              <a:r>
                <a:rPr lang="fr-FR" sz="2400" dirty="0">
                  <a:latin typeface="Arial 1" panose="020B0604020202020204" charset="0"/>
                  <a:cs typeface="Arial 1" panose="020B0604020202020204" charset="0"/>
                </a:rPr>
                <a:t>)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fr-FR" sz="2400" dirty="0">
                  <a:latin typeface="Arial 1" panose="020B0604020202020204" charset="0"/>
                  <a:cs typeface="Arial 1" panose="020B0604020202020204" charset="0"/>
                </a:rPr>
                <a:t>Corinne </a:t>
              </a:r>
              <a:r>
                <a:rPr lang="fr-FR" sz="2400" dirty="0" err="1">
                  <a:latin typeface="Arial 1" panose="020B0604020202020204" charset="0"/>
                  <a:cs typeface="Arial 1" panose="020B0604020202020204" charset="0"/>
                </a:rPr>
                <a:t>Bagoulla</a:t>
              </a:r>
              <a:r>
                <a:rPr lang="fr-FR" sz="2400" dirty="0">
                  <a:latin typeface="Arial 1" panose="020B0604020202020204" charset="0"/>
                  <a:cs typeface="Arial 1" panose="020B0604020202020204" charset="0"/>
                </a:rPr>
                <a:t> (</a:t>
              </a:r>
              <a:r>
                <a:rPr lang="fr-FR" sz="2400" i="1" dirty="0">
                  <a:latin typeface="Arial 1" panose="020B0604020202020204" charset="0"/>
                  <a:cs typeface="Arial 1" panose="020B0604020202020204" charset="0"/>
                </a:rPr>
                <a:t>Cas de l’éolien offshore</a:t>
              </a:r>
              <a:r>
                <a:rPr lang="fr-FR" sz="2400" dirty="0">
                  <a:latin typeface="Arial 1" panose="020B0604020202020204" charset="0"/>
                  <a:cs typeface="Arial 1" panose="020B0604020202020204" charset="0"/>
                </a:rPr>
                <a:t>)</a:t>
              </a: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DDC6287F-A28B-4B24-9F84-A057B07020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00645" y="3518170"/>
              <a:ext cx="1263513" cy="1263513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14D430BB-0CDA-4D80-B71C-2E616E249D7B}"/>
              </a:ext>
            </a:extLst>
          </p:cNvPr>
          <p:cNvSpPr txBox="1"/>
          <p:nvPr/>
        </p:nvSpPr>
        <p:spPr>
          <a:xfrm>
            <a:off x="10872410" y="5239313"/>
            <a:ext cx="741559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latin typeface="Arial 1" panose="020B0604020202020204" charset="0"/>
                <a:cs typeface="Arial 1" panose="020B0604020202020204" charset="0"/>
              </a:rPr>
              <a:t>2 rôles</a:t>
            </a:r>
          </a:p>
          <a:p>
            <a:endParaRPr lang="fr-FR" sz="2400" b="1" dirty="0">
              <a:latin typeface="Arial 1" panose="020B0604020202020204" charset="0"/>
              <a:cs typeface="Arial 1" panose="020B060402020202020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>
                <a:latin typeface="Arial 1" panose="020B0604020202020204" charset="0"/>
                <a:cs typeface="Arial 1" panose="020B0604020202020204" charset="0"/>
              </a:rPr>
              <a:t>Distribuer la parole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400" dirty="0">
              <a:latin typeface="Arial 1" panose="020B0604020202020204" charset="0"/>
              <a:cs typeface="Arial 1" panose="020B060402020202020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400" dirty="0">
              <a:latin typeface="Arial 1" panose="020B0604020202020204" charset="0"/>
              <a:cs typeface="Arial 1" panose="020B060402020202020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>
                <a:latin typeface="Arial 1" panose="020B0604020202020204" charset="0"/>
                <a:cs typeface="Arial 1" panose="020B0604020202020204" charset="0"/>
              </a:rPr>
              <a:t>Veiller au respect du temps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4A9841BD-54D7-4EC8-9709-0747199475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372" y="5890049"/>
            <a:ext cx="1280160" cy="9144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F572660-28EA-483C-A652-3EFFA9FE771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4" t="17407" r="24076" b="16666"/>
          <a:stretch/>
        </p:blipFill>
        <p:spPr>
          <a:xfrm>
            <a:off x="9372600" y="7060003"/>
            <a:ext cx="686631" cy="88568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603" r="19749"/>
          <a:stretch>
            <a:fillRect/>
          </a:stretch>
        </p:blipFill>
        <p:spPr>
          <a:xfrm>
            <a:off x="0" y="0"/>
            <a:ext cx="4979005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312170" y="2815517"/>
            <a:ext cx="5333670" cy="2327983"/>
            <a:chOff x="0" y="0"/>
            <a:chExt cx="7111560" cy="3103977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7111560" cy="3103977"/>
            </a:xfrm>
            <a:prstGeom prst="rect">
              <a:avLst/>
            </a:prstGeom>
            <a:solidFill>
              <a:srgbClr val="0C00D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570683" y="1116428"/>
              <a:ext cx="5970195" cy="7545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80"/>
                </a:lnSpc>
              </a:pPr>
              <a:r>
                <a:rPr lang="en-US" sz="3900" spc="78" dirty="0" err="1">
                  <a:solidFill>
                    <a:srgbClr val="FFFFFF"/>
                  </a:solidFill>
                  <a:latin typeface="Arial 1"/>
                </a:rPr>
                <a:t>Débat</a:t>
              </a:r>
              <a:r>
                <a:rPr lang="en-US" sz="3900" spc="78" dirty="0">
                  <a:solidFill>
                    <a:srgbClr val="FFFFFF"/>
                  </a:solidFill>
                  <a:latin typeface="Arial 1"/>
                </a:rPr>
                <a:t> (table ronde)</a:t>
              </a: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844BEC05-525D-4C55-A9E4-0DBDC0B1EC8F}"/>
              </a:ext>
            </a:extLst>
          </p:cNvPr>
          <p:cNvGrpSpPr/>
          <p:nvPr/>
        </p:nvGrpSpPr>
        <p:grpSpPr>
          <a:xfrm>
            <a:off x="8839200" y="2095500"/>
            <a:ext cx="9448800" cy="2862322"/>
            <a:chOff x="8839200" y="2903431"/>
            <a:chExt cx="9448800" cy="2862322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D533E884-1FE0-4F0D-9575-132D40C5E6B1}"/>
                </a:ext>
              </a:extLst>
            </p:cNvPr>
            <p:cNvSpPr txBox="1"/>
            <p:nvPr/>
          </p:nvSpPr>
          <p:spPr>
            <a:xfrm>
              <a:off x="10872410" y="2903431"/>
              <a:ext cx="7415590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600" b="1" dirty="0">
                  <a:latin typeface="Arial 1" panose="020B0604020202020204" charset="0"/>
                  <a:cs typeface="Arial 1" panose="020B0604020202020204" charset="0"/>
                </a:rPr>
                <a:t>5 participant.es</a:t>
              </a:r>
            </a:p>
            <a:p>
              <a:endParaRPr lang="fr-FR" sz="2400" b="1" dirty="0">
                <a:latin typeface="Arial 1" panose="020B0604020202020204" charset="0"/>
                <a:cs typeface="Arial 1" panose="020B0604020202020204" charset="0"/>
              </a:endParaRP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fr-FR" sz="2400" dirty="0">
                  <a:latin typeface="Arial 1" panose="020B0604020202020204" charset="0"/>
                  <a:cs typeface="Arial 1" panose="020B0604020202020204" charset="0"/>
                </a:rPr>
                <a:t>Antoine </a:t>
              </a:r>
              <a:r>
                <a:rPr lang="fr-FR" sz="2400" dirty="0" err="1">
                  <a:latin typeface="Arial 1" panose="020B0604020202020204" charset="0"/>
                  <a:cs typeface="Arial 1" panose="020B0604020202020204" charset="0"/>
                </a:rPr>
                <a:t>Hannedouche</a:t>
              </a:r>
              <a:r>
                <a:rPr lang="fr-FR" sz="2400" dirty="0">
                  <a:latin typeface="Arial 1" panose="020B0604020202020204" charset="0"/>
                  <a:cs typeface="Arial 1" panose="020B0604020202020204" charset="0"/>
                </a:rPr>
                <a:t> (SE mer, DGAMPA)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fr-FR" sz="2400" dirty="0">
                  <a:latin typeface="Arial 1" panose="020B0604020202020204" charset="0"/>
                  <a:cs typeface="Arial 1" panose="020B0604020202020204" charset="0"/>
                </a:rPr>
                <a:t>Antoine </a:t>
              </a:r>
              <a:r>
                <a:rPr lang="fr-FR" sz="2400" dirty="0" err="1">
                  <a:latin typeface="Arial 1" panose="020B0604020202020204" charset="0"/>
                  <a:cs typeface="Arial 1" panose="020B0604020202020204" charset="0"/>
                </a:rPr>
                <a:t>Monteillet</a:t>
              </a:r>
              <a:r>
                <a:rPr lang="fr-FR" sz="2400" dirty="0">
                  <a:latin typeface="Arial 1" panose="020B0604020202020204" charset="0"/>
                  <a:cs typeface="Arial 1" panose="020B0604020202020204" charset="0"/>
                </a:rPr>
                <a:t> (France Energie Eolienne)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fr-FR" sz="2400" dirty="0">
                  <a:latin typeface="Arial 1" panose="020B0604020202020204" charset="0"/>
                  <a:cs typeface="Arial 1" panose="020B0604020202020204" charset="0"/>
                </a:rPr>
                <a:t>Claire Hugues (Région Pays de la Loire)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fr-FR" sz="2400" dirty="0">
                  <a:latin typeface="Arial 1" panose="020B0604020202020204" charset="0"/>
                  <a:cs typeface="Arial 1" panose="020B0604020202020204" charset="0"/>
                </a:rPr>
                <a:t>José </a:t>
              </a:r>
              <a:r>
                <a:rPr lang="fr-FR" sz="2400" dirty="0" err="1">
                  <a:latin typeface="Arial 1" panose="020B0604020202020204" charset="0"/>
                  <a:cs typeface="Arial 1" panose="020B0604020202020204" charset="0"/>
                </a:rPr>
                <a:t>Jouneau</a:t>
              </a:r>
              <a:r>
                <a:rPr lang="fr-FR" sz="2400" dirty="0">
                  <a:latin typeface="Arial 1" panose="020B0604020202020204" charset="0"/>
                  <a:cs typeface="Arial 1" panose="020B0604020202020204" charset="0"/>
                </a:rPr>
                <a:t> (COREPEM)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fr-FR" sz="2400" dirty="0">
                  <a:latin typeface="Arial 1" panose="020B0604020202020204" charset="0"/>
                  <a:cs typeface="Arial 1" panose="020B0604020202020204" charset="0"/>
                </a:rPr>
                <a:t>Julie Bertrand (PNM des pertuis charentais)</a:t>
              </a:r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8413293A-9920-4B2C-A334-E0D4CEC0BE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9200" y="3724992"/>
              <a:ext cx="1828800" cy="1219200"/>
            </a:xfrm>
            <a:prstGeom prst="rect">
              <a:avLst/>
            </a:prstGeom>
          </p:spPr>
        </p:pic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E5B74890-29AC-491E-A73F-B361410B8121}"/>
              </a:ext>
            </a:extLst>
          </p:cNvPr>
          <p:cNvGrpSpPr/>
          <p:nvPr/>
        </p:nvGrpSpPr>
        <p:grpSpPr>
          <a:xfrm>
            <a:off x="9121844" y="5644533"/>
            <a:ext cx="9166156" cy="1384995"/>
            <a:chOff x="9121844" y="6452464"/>
            <a:chExt cx="9166156" cy="1384995"/>
          </a:xfrm>
        </p:grpSpPr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0578A72B-D366-437C-9864-D4DAD8B46775}"/>
                </a:ext>
              </a:extLst>
            </p:cNvPr>
            <p:cNvSpPr txBox="1"/>
            <p:nvPr/>
          </p:nvSpPr>
          <p:spPr>
            <a:xfrm>
              <a:off x="10872410" y="6452464"/>
              <a:ext cx="741559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600" b="1" dirty="0">
                  <a:latin typeface="Arial 1" panose="020B0604020202020204" charset="0"/>
                  <a:cs typeface="Arial 1" panose="020B0604020202020204" charset="0"/>
                </a:rPr>
                <a:t>1 animateur</a:t>
              </a:r>
            </a:p>
            <a:p>
              <a:endParaRPr lang="fr-FR" sz="2400" b="1" dirty="0">
                <a:latin typeface="Arial 1" panose="020B0604020202020204" charset="0"/>
                <a:cs typeface="Arial 1" panose="020B0604020202020204" charset="0"/>
              </a:endParaRP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fr-FR" sz="2400" dirty="0">
                  <a:latin typeface="Arial 1" panose="020B0604020202020204" charset="0"/>
                  <a:cs typeface="Arial 1" panose="020B0604020202020204" charset="0"/>
                </a:rPr>
                <a:t>Maxime Labat</a:t>
              </a: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B8AB2425-6F76-495D-B18B-F571581C80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21844" y="6513205"/>
              <a:ext cx="1263513" cy="12635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7838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7603" r="19749"/>
          <a:stretch>
            <a:fillRect/>
          </a:stretch>
        </p:blipFill>
        <p:spPr>
          <a:xfrm>
            <a:off x="0" y="0"/>
            <a:ext cx="4979005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312170" y="2815517"/>
            <a:ext cx="5333670" cy="3112795"/>
            <a:chOff x="0" y="0"/>
            <a:chExt cx="7111560" cy="2491616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7111560" cy="2491616"/>
            </a:xfrm>
            <a:prstGeom prst="rect">
              <a:avLst/>
            </a:prstGeom>
            <a:solidFill>
              <a:srgbClr val="0C00D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570683" y="704537"/>
              <a:ext cx="5970195" cy="11739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80"/>
                </a:lnSpc>
              </a:pPr>
              <a:r>
                <a:rPr lang="en-US" sz="3900" spc="78" dirty="0" err="1">
                  <a:solidFill>
                    <a:srgbClr val="FFFFFF"/>
                  </a:solidFill>
                  <a:latin typeface="Arial 1"/>
                </a:rPr>
                <a:t>Informations</a:t>
              </a:r>
              <a:r>
                <a:rPr lang="en-US" sz="3900" spc="78" dirty="0">
                  <a:solidFill>
                    <a:srgbClr val="FFFFFF"/>
                  </a:solidFill>
                  <a:latin typeface="Arial 1"/>
                </a:rPr>
                <a:t> </a:t>
              </a:r>
              <a:r>
                <a:rPr lang="en-US" sz="3900" spc="78" dirty="0" err="1">
                  <a:solidFill>
                    <a:srgbClr val="FFFFFF"/>
                  </a:solidFill>
                  <a:latin typeface="Arial 1"/>
                </a:rPr>
                <a:t>pratiques</a:t>
              </a:r>
              <a:endParaRPr lang="en-US" sz="3900" spc="78" dirty="0">
                <a:solidFill>
                  <a:srgbClr val="FFFFFF"/>
                </a:solidFill>
                <a:latin typeface="Arial 1"/>
              </a:endParaRP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D533E884-1FE0-4F0D-9575-132D40C5E6B1}"/>
              </a:ext>
            </a:extLst>
          </p:cNvPr>
          <p:cNvSpPr txBox="1"/>
          <p:nvPr/>
        </p:nvSpPr>
        <p:spPr>
          <a:xfrm>
            <a:off x="11506200" y="1021132"/>
            <a:ext cx="6019800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latin typeface="Arial 1" panose="020B0604020202020204" charset="0"/>
                <a:cs typeface="Arial 1" panose="020B0604020202020204" charset="0"/>
              </a:rPr>
              <a:t>Wifi</a:t>
            </a:r>
          </a:p>
          <a:p>
            <a:r>
              <a:rPr lang="fr-FR" sz="2400" dirty="0">
                <a:latin typeface="Arial 1" panose="020B0604020202020204" charset="0"/>
                <a:cs typeface="Arial 1" panose="020B0604020202020204" charset="0"/>
              </a:rPr>
              <a:t>Accès wifi : JS2023</a:t>
            </a:r>
          </a:p>
          <a:p>
            <a:r>
              <a:rPr lang="fr-FR" sz="2400" dirty="0">
                <a:latin typeface="Arial 1" panose="020B0604020202020204" charset="0"/>
                <a:cs typeface="Arial 1" panose="020B0604020202020204" charset="0"/>
              </a:rPr>
              <a:t>Mot de passe : JSUN23</a:t>
            </a:r>
          </a:p>
          <a:p>
            <a:endParaRPr lang="fr-FR" sz="2400" dirty="0">
              <a:latin typeface="Arial 1" panose="020B0604020202020204" charset="0"/>
              <a:cs typeface="Arial 1" panose="020B0604020202020204" charset="0"/>
            </a:endParaRPr>
          </a:p>
          <a:p>
            <a:r>
              <a:rPr lang="fr-FR" sz="3600" b="1" dirty="0">
                <a:latin typeface="Arial 1" panose="020B0604020202020204" charset="0"/>
                <a:cs typeface="Arial 1" panose="020B0604020202020204" charset="0"/>
              </a:rPr>
              <a:t>Pauses</a:t>
            </a:r>
          </a:p>
          <a:p>
            <a:r>
              <a:rPr lang="fr-FR" sz="2400" dirty="0">
                <a:latin typeface="Arial 1" panose="020B0604020202020204" charset="0"/>
                <a:cs typeface="Arial 1" panose="020B0604020202020204" charset="0"/>
              </a:rPr>
              <a:t>10h15-10h30</a:t>
            </a:r>
          </a:p>
          <a:p>
            <a:r>
              <a:rPr lang="fr-FR" sz="2400" dirty="0">
                <a:latin typeface="Arial 1" panose="020B0604020202020204" charset="0"/>
                <a:cs typeface="Arial 1" panose="020B0604020202020204" charset="0"/>
              </a:rPr>
              <a:t>11h30-11h45</a:t>
            </a:r>
          </a:p>
          <a:p>
            <a:r>
              <a:rPr lang="fr-FR" sz="2400" dirty="0">
                <a:latin typeface="Arial 1" panose="020B0604020202020204" charset="0"/>
                <a:cs typeface="Arial 1" panose="020B0604020202020204" charset="0"/>
              </a:rPr>
              <a:t>12h45-14h15</a:t>
            </a:r>
          </a:p>
          <a:p>
            <a:r>
              <a:rPr lang="fr-FR" sz="2400" dirty="0">
                <a:latin typeface="Arial 1" panose="020B0604020202020204" charset="0"/>
                <a:cs typeface="Arial 1" panose="020B0604020202020204" charset="0"/>
              </a:rPr>
              <a:t>15h15-15h30</a:t>
            </a:r>
          </a:p>
          <a:p>
            <a:endParaRPr lang="fr-FR" sz="2400" dirty="0">
              <a:latin typeface="Arial 1" panose="020B0604020202020204" charset="0"/>
              <a:cs typeface="Arial 1" panose="020B0604020202020204" charset="0"/>
            </a:endParaRPr>
          </a:p>
          <a:p>
            <a:r>
              <a:rPr lang="fr-FR" sz="3600" b="1" dirty="0">
                <a:latin typeface="Arial 1" panose="020B0604020202020204" charset="0"/>
                <a:cs typeface="Arial 1" panose="020B0604020202020204" charset="0"/>
              </a:rPr>
              <a:t>Cocktail</a:t>
            </a:r>
          </a:p>
          <a:p>
            <a:r>
              <a:rPr lang="fr-FR" sz="2400" dirty="0">
                <a:latin typeface="Arial 1" panose="020B0604020202020204" charset="0"/>
                <a:cs typeface="Arial 1" panose="020B0604020202020204" charset="0"/>
              </a:rPr>
              <a:t>17h15</a:t>
            </a:r>
          </a:p>
          <a:p>
            <a:endParaRPr lang="fr-FR" sz="2400" dirty="0">
              <a:latin typeface="Arial 1" panose="020B0604020202020204" charset="0"/>
              <a:cs typeface="Arial 1" panose="020B0604020202020204" charset="0"/>
            </a:endParaRPr>
          </a:p>
          <a:p>
            <a:r>
              <a:rPr lang="fr-FR" sz="3600" b="1" dirty="0">
                <a:latin typeface="Arial 1" panose="020B0604020202020204" charset="0"/>
                <a:cs typeface="Arial 1" panose="020B0604020202020204" charset="0"/>
              </a:rPr>
              <a:t>Colloque en ligne</a:t>
            </a:r>
          </a:p>
          <a:p>
            <a:r>
              <a:rPr lang="fr-FR" sz="2400" dirty="0">
                <a:latin typeface="Arial 1" panose="020B0604020202020204" charset="0"/>
                <a:cs typeface="Arial 1" panose="020B0604020202020204" charset="0"/>
              </a:rPr>
              <a:t>Présentations PDF</a:t>
            </a:r>
          </a:p>
          <a:p>
            <a:r>
              <a:rPr lang="fr-FR" sz="2400" dirty="0">
                <a:latin typeface="Arial 1" panose="020B0604020202020204" charset="0"/>
                <a:cs typeface="Arial 1" panose="020B0604020202020204" charset="0"/>
              </a:rPr>
              <a:t>Captation vidéo de la table ronde (DAI)</a:t>
            </a:r>
          </a:p>
          <a:p>
            <a:endParaRPr lang="fr-FR" sz="2400" dirty="0">
              <a:latin typeface="Arial 1" panose="020B0604020202020204" charset="0"/>
              <a:cs typeface="Arial 1" panose="020B0604020202020204" charset="0"/>
            </a:endParaRPr>
          </a:p>
          <a:p>
            <a:r>
              <a:rPr lang="fr-FR" sz="3600" b="1" dirty="0">
                <a:latin typeface="Arial 1" panose="020B0604020202020204" charset="0"/>
                <a:cs typeface="Arial 1" panose="020B0604020202020204" charset="0"/>
              </a:rPr>
              <a:t>Visitez notre site web !!!</a:t>
            </a:r>
          </a:p>
          <a:p>
            <a:r>
              <a:rPr lang="fr-FR" sz="2400" dirty="0">
                <a:latin typeface="Arial 1" panose="020B0604020202020204" charset="0"/>
                <a:cs typeface="Arial 1" panose="020B0604020202020204" charset="0"/>
                <a:hlinkClick r:id="rId4"/>
              </a:rPr>
              <a:t>https://chairemaritime.univ-nantes.fr/</a:t>
            </a:r>
            <a:r>
              <a:rPr lang="fr-FR" sz="2400" dirty="0">
                <a:latin typeface="Arial 1" panose="020B0604020202020204" charset="0"/>
                <a:cs typeface="Arial 1" panose="020B0604020202020204" charset="0"/>
              </a:rPr>
              <a:t> </a:t>
            </a:r>
          </a:p>
        </p:txBody>
      </p:sp>
      <p:pic>
        <p:nvPicPr>
          <p:cNvPr id="1026" name="Picture 2" descr="Pictogramme wifi : 32 870 images, photos et images vectorielles de stock |  Shutterstock">
            <a:extLst>
              <a:ext uri="{FF2B5EF4-FFF2-40B4-BE49-F238E27FC236}">
                <a16:creationId xmlns:a16="http://schemas.microsoft.com/office/drawing/2014/main" id="{E7CE535F-CBB9-46CA-A25F-8184F6C361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 b="15714"/>
          <a:stretch/>
        </p:blipFill>
        <p:spPr bwMode="auto">
          <a:xfrm>
            <a:off x="10006012" y="876300"/>
            <a:ext cx="1085850" cy="86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ormir picto : 34 094 images, photos et images vectorielles de stock |  Shutterstock">
            <a:extLst>
              <a:ext uri="{FF2B5EF4-FFF2-40B4-BE49-F238E27FC236}">
                <a16:creationId xmlns:a16="http://schemas.microsoft.com/office/drawing/2014/main" id="{085832FA-B1E8-4038-A2E4-2F94AB4CB4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4" t="19791" r="17131" b="24286"/>
          <a:stretch/>
        </p:blipFill>
        <p:spPr bwMode="auto">
          <a:xfrm>
            <a:off x="9849450" y="2475237"/>
            <a:ext cx="1398974" cy="126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'homme ami Cocktail Vin Bière profiter collecte Stick Figure Icône  pictogramme Image Vectorielle Stock - Alamy">
            <a:extLst>
              <a:ext uri="{FF2B5EF4-FFF2-40B4-BE49-F238E27FC236}">
                <a16:creationId xmlns:a16="http://schemas.microsoft.com/office/drawing/2014/main" id="{0AF16B8E-2016-41A4-9332-A49669709F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923" b="70741"/>
          <a:stretch/>
        </p:blipFill>
        <p:spPr bwMode="auto">
          <a:xfrm>
            <a:off x="9744075" y="5100475"/>
            <a:ext cx="1609725" cy="827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Ecran picto : 148 images, photos et images vectorielles de stock |  Shutterstock">
            <a:extLst>
              <a:ext uri="{FF2B5EF4-FFF2-40B4-BE49-F238E27FC236}">
                <a16:creationId xmlns:a16="http://schemas.microsoft.com/office/drawing/2014/main" id="{DB5875F1-54C7-41C4-8113-671FAAADB2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7" t="24686" r="21202" b="27962"/>
          <a:stretch/>
        </p:blipFill>
        <p:spPr bwMode="auto">
          <a:xfrm>
            <a:off x="9980419" y="6362700"/>
            <a:ext cx="1137037" cy="102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28D7177-0248-4989-AB18-E26FC5C2DDF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50000" r="1666"/>
          <a:stretch/>
        </p:blipFill>
        <p:spPr>
          <a:xfrm>
            <a:off x="5627438" y="7694578"/>
            <a:ext cx="4036804" cy="230918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8346F7C-F7DF-4352-A051-A3FE0AED776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1" t="28834" r="13591" b="22727"/>
          <a:stretch/>
        </p:blipFill>
        <p:spPr>
          <a:xfrm>
            <a:off x="9957754" y="8062670"/>
            <a:ext cx="1182367" cy="78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651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603" r="19749"/>
          <a:stretch>
            <a:fillRect/>
          </a:stretch>
        </p:blipFill>
        <p:spPr>
          <a:xfrm>
            <a:off x="0" y="0"/>
            <a:ext cx="4979005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312170" y="2815517"/>
            <a:ext cx="5333670" cy="2480383"/>
            <a:chOff x="0" y="0"/>
            <a:chExt cx="7111560" cy="2491616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7111560" cy="2491616"/>
            </a:xfrm>
            <a:prstGeom prst="rect">
              <a:avLst/>
            </a:prstGeom>
            <a:solidFill>
              <a:srgbClr val="0C00D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570683" y="960714"/>
              <a:ext cx="5970195" cy="5684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80"/>
                </a:lnSpc>
              </a:pPr>
              <a:r>
                <a:rPr lang="en-US" sz="3900" spc="78" dirty="0" err="1">
                  <a:solidFill>
                    <a:srgbClr val="FFFFFF"/>
                  </a:solidFill>
                  <a:latin typeface="Arial 1"/>
                </a:rPr>
                <a:t>Remerciements</a:t>
              </a:r>
              <a:endParaRPr lang="en-US" sz="3900" spc="78" dirty="0">
                <a:solidFill>
                  <a:srgbClr val="FFFFFF"/>
                </a:solidFill>
                <a:latin typeface="Arial 1"/>
              </a:endParaRP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D533E884-1FE0-4F0D-9575-132D40C5E6B1}"/>
              </a:ext>
            </a:extLst>
          </p:cNvPr>
          <p:cNvSpPr txBox="1"/>
          <p:nvPr/>
        </p:nvSpPr>
        <p:spPr>
          <a:xfrm>
            <a:off x="10034762" y="647700"/>
            <a:ext cx="8024637" cy="9371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latin typeface="Arial 1" panose="020B0604020202020204" charset="0"/>
                <a:cs typeface="Arial 1" panose="020B0604020202020204" charset="0"/>
              </a:rPr>
              <a:t>Mécènes</a:t>
            </a:r>
          </a:p>
          <a:p>
            <a:endParaRPr lang="fr-FR" dirty="0">
              <a:latin typeface="Arial 1" panose="020B0604020202020204" charset="0"/>
              <a:cs typeface="Arial 1" panose="020B0604020202020204" charset="0"/>
            </a:endParaRPr>
          </a:p>
          <a:p>
            <a:endParaRPr lang="fr-FR" dirty="0">
              <a:latin typeface="Arial 1" panose="020B0604020202020204" charset="0"/>
              <a:cs typeface="Arial 1" panose="020B0604020202020204" charset="0"/>
            </a:endParaRPr>
          </a:p>
          <a:p>
            <a:endParaRPr lang="fr-FR" dirty="0">
              <a:latin typeface="Arial 1" panose="020B0604020202020204" charset="0"/>
              <a:cs typeface="Arial 1" panose="020B0604020202020204" charset="0"/>
            </a:endParaRPr>
          </a:p>
          <a:p>
            <a:endParaRPr lang="fr-FR" dirty="0">
              <a:latin typeface="Arial 1" panose="020B0604020202020204" charset="0"/>
              <a:cs typeface="Arial 1" panose="020B0604020202020204" charset="0"/>
            </a:endParaRPr>
          </a:p>
          <a:p>
            <a:endParaRPr lang="fr-FR" dirty="0">
              <a:latin typeface="Arial 1" panose="020B0604020202020204" charset="0"/>
              <a:cs typeface="Arial 1" panose="020B0604020202020204" charset="0"/>
            </a:endParaRPr>
          </a:p>
          <a:p>
            <a:endParaRPr lang="fr-FR" dirty="0">
              <a:latin typeface="Arial 1" panose="020B0604020202020204" charset="0"/>
              <a:cs typeface="Arial 1" panose="020B0604020202020204" charset="0"/>
            </a:endParaRPr>
          </a:p>
          <a:p>
            <a:endParaRPr lang="fr-FR" dirty="0">
              <a:latin typeface="Arial 1" panose="020B0604020202020204" charset="0"/>
              <a:cs typeface="Arial 1" panose="020B0604020202020204" charset="0"/>
            </a:endParaRPr>
          </a:p>
          <a:p>
            <a:pPr>
              <a:spcAft>
                <a:spcPts val="600"/>
              </a:spcAft>
            </a:pPr>
            <a:r>
              <a:rPr lang="fr-FR" sz="3200" b="1" dirty="0">
                <a:latin typeface="Arial 1" panose="020B0604020202020204" charset="0"/>
                <a:cs typeface="Arial 1" panose="020B0604020202020204" charset="0"/>
              </a:rPr>
              <a:t>Comité d’organisation</a:t>
            </a:r>
          </a:p>
          <a:p>
            <a:r>
              <a:rPr lang="fr-FR" sz="2000" dirty="0">
                <a:latin typeface="Arial 1" panose="020B0604020202020204" charset="0"/>
                <a:cs typeface="Arial 1" panose="020B0604020202020204" charset="0"/>
              </a:rPr>
              <a:t>Alexia </a:t>
            </a:r>
            <a:r>
              <a:rPr lang="fr-FR" sz="2000" dirty="0" err="1">
                <a:latin typeface="Arial 1" panose="020B0604020202020204" charset="0"/>
                <a:cs typeface="Arial 1" panose="020B0604020202020204" charset="0"/>
              </a:rPr>
              <a:t>Pigeault</a:t>
            </a:r>
            <a:r>
              <a:rPr lang="fr-FR" sz="2000" dirty="0">
                <a:latin typeface="Arial 1" panose="020B0604020202020204" charset="0"/>
                <a:cs typeface="Arial 1" panose="020B0604020202020204" charset="0"/>
              </a:rPr>
              <a:t>, Valentin Daniel, Jérémy Daniel, Pierrick Ollivier, Laurent Baranger, Brice Trouillet</a:t>
            </a:r>
          </a:p>
          <a:p>
            <a:endParaRPr lang="fr-FR" sz="2000" dirty="0">
              <a:latin typeface="Arial 1" panose="020B0604020202020204" charset="0"/>
              <a:cs typeface="Arial 1" panose="020B0604020202020204" charset="0"/>
            </a:endParaRPr>
          </a:p>
          <a:p>
            <a:pPr>
              <a:spcAft>
                <a:spcPts val="600"/>
              </a:spcAft>
            </a:pPr>
            <a:r>
              <a:rPr lang="fr-FR" sz="3200" b="1" dirty="0">
                <a:latin typeface="Arial 1" panose="020B0604020202020204" charset="0"/>
                <a:cs typeface="Arial 1" panose="020B0604020202020204" charset="0"/>
              </a:rPr>
              <a:t>Accueil</a:t>
            </a:r>
          </a:p>
          <a:p>
            <a:r>
              <a:rPr lang="fr-FR" sz="2000" dirty="0" err="1">
                <a:latin typeface="Arial 1" panose="020B0604020202020204" charset="0"/>
                <a:cs typeface="Arial 1" panose="020B0604020202020204" charset="0"/>
              </a:rPr>
              <a:t>Volcy</a:t>
            </a:r>
            <a:r>
              <a:rPr lang="fr-FR" sz="2000" dirty="0">
                <a:latin typeface="Arial 1" panose="020B0604020202020204" charset="0"/>
                <a:cs typeface="Arial 1" panose="020B0604020202020204" charset="0"/>
              </a:rPr>
              <a:t> </a:t>
            </a:r>
            <a:r>
              <a:rPr lang="fr-FR" sz="2000" dirty="0" err="1">
                <a:latin typeface="Arial 1" panose="020B0604020202020204" charset="0"/>
                <a:cs typeface="Arial 1" panose="020B0604020202020204" charset="0"/>
              </a:rPr>
              <a:t>Boilevin</a:t>
            </a:r>
            <a:r>
              <a:rPr lang="fr-FR" sz="2000" dirty="0">
                <a:latin typeface="Arial 1" panose="020B0604020202020204" charset="0"/>
                <a:cs typeface="Arial 1" panose="020B0604020202020204" charset="0"/>
              </a:rPr>
              <a:t>, Baptiste </a:t>
            </a:r>
            <a:r>
              <a:rPr lang="fr-FR" sz="2000" dirty="0" err="1">
                <a:latin typeface="Arial 1" panose="020B0604020202020204" charset="0"/>
                <a:cs typeface="Arial 1" panose="020B0604020202020204" charset="0"/>
              </a:rPr>
              <a:t>Chocteau</a:t>
            </a:r>
            <a:r>
              <a:rPr lang="fr-FR" sz="2000" dirty="0">
                <a:latin typeface="Arial 1" panose="020B0604020202020204" charset="0"/>
                <a:cs typeface="Arial 1" panose="020B0604020202020204" charset="0"/>
              </a:rPr>
              <a:t>, Gabriel Noiret</a:t>
            </a:r>
          </a:p>
          <a:p>
            <a:endParaRPr lang="fr-FR" sz="2000" dirty="0">
              <a:latin typeface="Arial 1" panose="020B0604020202020204" charset="0"/>
              <a:cs typeface="Arial 1" panose="020B0604020202020204" charset="0"/>
            </a:endParaRPr>
          </a:p>
          <a:p>
            <a:pPr>
              <a:spcAft>
                <a:spcPts val="600"/>
              </a:spcAft>
            </a:pPr>
            <a:r>
              <a:rPr lang="fr-FR" sz="3200" b="1" dirty="0">
                <a:latin typeface="Arial 1" panose="020B0604020202020204" charset="0"/>
                <a:cs typeface="Arial 1" panose="020B0604020202020204" charset="0"/>
              </a:rPr>
              <a:t>Comité scientifique</a:t>
            </a:r>
          </a:p>
          <a:p>
            <a:r>
              <a:rPr lang="fr-FR" sz="2000" dirty="0" err="1">
                <a:latin typeface="Arial 1" panose="020B0604020202020204" charset="0"/>
                <a:cs typeface="Arial 1" panose="020B0604020202020204" charset="0"/>
              </a:rPr>
              <a:t>Annaig</a:t>
            </a:r>
            <a:r>
              <a:rPr lang="fr-FR" sz="2000" dirty="0">
                <a:latin typeface="Arial 1" panose="020B0604020202020204" charset="0"/>
                <a:cs typeface="Arial 1" panose="020B0604020202020204" charset="0"/>
              </a:rPr>
              <a:t> Oiry (UGE-LACP), Anne Cadoret (AMU-</a:t>
            </a:r>
            <a:r>
              <a:rPr lang="fr-FR" sz="2000" dirty="0" err="1">
                <a:latin typeface="Arial 1" panose="020B0604020202020204" charset="0"/>
                <a:cs typeface="Arial 1" panose="020B0604020202020204" charset="0"/>
              </a:rPr>
              <a:t>TELEMMe</a:t>
            </a:r>
            <a:r>
              <a:rPr lang="fr-FR" sz="2000" dirty="0">
                <a:latin typeface="Arial 1" panose="020B0604020202020204" charset="0"/>
                <a:cs typeface="Arial 1" panose="020B0604020202020204" charset="0"/>
              </a:rPr>
              <a:t>), Aurélien Evrard (NU-DCS), Brice Trouillet (NU-LETG), Caroline Devaux (NU-CDMO), Corinne </a:t>
            </a:r>
            <a:r>
              <a:rPr lang="fr-FR" sz="2000" dirty="0" err="1">
                <a:latin typeface="Arial 1" panose="020B0604020202020204" charset="0"/>
                <a:cs typeface="Arial 1" panose="020B0604020202020204" charset="0"/>
              </a:rPr>
              <a:t>Bagoulla</a:t>
            </a:r>
            <a:r>
              <a:rPr lang="fr-FR" sz="2000" dirty="0">
                <a:latin typeface="Arial 1" panose="020B0604020202020204" charset="0"/>
                <a:cs typeface="Arial 1" panose="020B0604020202020204" charset="0"/>
              </a:rPr>
              <a:t> (NU-LEMNA), Cyril Tissot (CNRS-LETG), </a:t>
            </a:r>
          </a:p>
          <a:p>
            <a:r>
              <a:rPr lang="fr-FR" sz="2000" dirty="0" err="1">
                <a:latin typeface="Arial 1" panose="020B0604020202020204" charset="0"/>
                <a:cs typeface="Arial 1" panose="020B0604020202020204" charset="0"/>
              </a:rPr>
              <a:t>Eric</a:t>
            </a:r>
            <a:r>
              <a:rPr lang="fr-FR" sz="2000" dirty="0">
                <a:latin typeface="Arial 1" panose="020B0604020202020204" charset="0"/>
                <a:cs typeface="Arial 1" panose="020B0604020202020204" charset="0"/>
              </a:rPr>
              <a:t> Foulquier (UBO-LETG), Iwan Le Berre (UBO-LETG), Maïté </a:t>
            </a:r>
            <a:r>
              <a:rPr lang="fr-FR" sz="2000" dirty="0" err="1">
                <a:latin typeface="Arial 1" panose="020B0604020202020204" charset="0"/>
                <a:cs typeface="Arial 1" panose="020B0604020202020204" charset="0"/>
              </a:rPr>
              <a:t>Verdol</a:t>
            </a:r>
            <a:r>
              <a:rPr lang="fr-FR" sz="2000" dirty="0">
                <a:latin typeface="Arial 1" panose="020B0604020202020204" charset="0"/>
                <a:cs typeface="Arial 1" panose="020B0604020202020204" charset="0"/>
              </a:rPr>
              <a:t> (DGAMPA), Maryse Ganne (CEREMA), Nicolas </a:t>
            </a:r>
            <a:r>
              <a:rPr lang="fr-FR" sz="2000" dirty="0" err="1">
                <a:latin typeface="Arial 1" panose="020B0604020202020204" charset="0"/>
                <a:cs typeface="Arial 1" panose="020B0604020202020204" charset="0"/>
              </a:rPr>
              <a:t>Rollo</a:t>
            </a:r>
            <a:r>
              <a:rPr lang="fr-FR" sz="2000" dirty="0">
                <a:latin typeface="Arial 1" panose="020B0604020202020204" charset="0"/>
                <a:cs typeface="Arial 1" panose="020B0604020202020204" charset="0"/>
              </a:rPr>
              <a:t> (NU-LETG), Olivier </a:t>
            </a:r>
            <a:r>
              <a:rPr lang="fr-FR" sz="2000" dirty="0" err="1">
                <a:latin typeface="Arial 1" panose="020B0604020202020204" charset="0"/>
                <a:cs typeface="Arial 1" panose="020B0604020202020204" charset="0"/>
              </a:rPr>
              <a:t>Laroussinie</a:t>
            </a:r>
            <a:r>
              <a:rPr lang="fr-FR" sz="2000" dirty="0">
                <a:latin typeface="Arial 1" panose="020B0604020202020204" charset="0"/>
                <a:cs typeface="Arial 1" panose="020B0604020202020204" charset="0"/>
              </a:rPr>
              <a:t> (CEREMA), Sophie Pardo (NU-LEMNA), Sylvie Lardon (INRAE-Territoires), Pierre-Alexandre Mahieu (NU-LEMNA), </a:t>
            </a:r>
            <a:r>
              <a:rPr lang="fr-FR" sz="2000" dirty="0" err="1">
                <a:latin typeface="Arial 1" panose="020B0604020202020204" charset="0"/>
                <a:cs typeface="Arial 1" panose="020B0604020202020204" charset="0"/>
              </a:rPr>
              <a:t>Rodica</a:t>
            </a:r>
            <a:r>
              <a:rPr lang="fr-FR" sz="2000" dirty="0">
                <a:latin typeface="Arial 1" panose="020B0604020202020204" charset="0"/>
                <a:cs typeface="Arial 1" panose="020B0604020202020204" charset="0"/>
              </a:rPr>
              <a:t> Loisel (NU-LEMNA)</a:t>
            </a:r>
          </a:p>
          <a:p>
            <a:endParaRPr lang="fr-FR" dirty="0">
              <a:latin typeface="Arial 1" panose="020B0604020202020204" charset="0"/>
              <a:cs typeface="Arial 1" panose="020B0604020202020204" charset="0"/>
            </a:endParaRPr>
          </a:p>
          <a:p>
            <a:r>
              <a:rPr lang="fr-FR" sz="3600" b="1" dirty="0">
                <a:latin typeface="Arial 1" panose="020B0604020202020204" charset="0"/>
                <a:cs typeface="Arial 1" panose="020B0604020202020204" charset="0"/>
              </a:rPr>
              <a:t>… et à l’ensemble des participants !</a:t>
            </a:r>
            <a:endParaRPr lang="fr-FR" sz="2400" dirty="0">
              <a:latin typeface="Arial 1" panose="020B0604020202020204" charset="0"/>
              <a:cs typeface="Arial 1" panose="020B0604020202020204" charset="0"/>
            </a:endParaRPr>
          </a:p>
        </p:txBody>
      </p:sp>
      <p:pic>
        <p:nvPicPr>
          <p:cNvPr id="17" name="Image 21">
            <a:extLst>
              <a:ext uri="{FF2B5EF4-FFF2-40B4-BE49-F238E27FC236}">
                <a16:creationId xmlns:a16="http://schemas.microsoft.com/office/drawing/2014/main" id="{E1C1222F-F149-4919-BCEB-E2335A5C82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34600" y="1443699"/>
            <a:ext cx="1272666" cy="313808"/>
          </a:xfrm>
          <a:prstGeom prst="rect">
            <a:avLst/>
          </a:prstGeom>
        </p:spPr>
      </p:pic>
      <p:pic>
        <p:nvPicPr>
          <p:cNvPr id="18" name="Image 22">
            <a:extLst>
              <a:ext uri="{FF2B5EF4-FFF2-40B4-BE49-F238E27FC236}">
                <a16:creationId xmlns:a16="http://schemas.microsoft.com/office/drawing/2014/main" id="{895AD3C1-CBB9-4698-86D0-E79512A737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46621" y="1333500"/>
            <a:ext cx="561657" cy="561657"/>
          </a:xfrm>
          <a:prstGeom prst="rect">
            <a:avLst/>
          </a:prstGeom>
        </p:spPr>
      </p:pic>
      <p:pic>
        <p:nvPicPr>
          <p:cNvPr id="19" name="Image 23">
            <a:extLst>
              <a:ext uri="{FF2B5EF4-FFF2-40B4-BE49-F238E27FC236}">
                <a16:creationId xmlns:a16="http://schemas.microsoft.com/office/drawing/2014/main" id="{0BC2001E-C2E0-4F35-8534-10960E3DBD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225518" y="1387681"/>
            <a:ext cx="1098669" cy="41841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0" name="Image 24">
            <a:extLst>
              <a:ext uri="{FF2B5EF4-FFF2-40B4-BE49-F238E27FC236}">
                <a16:creationId xmlns:a16="http://schemas.microsoft.com/office/drawing/2014/main" id="{159C5D20-6E1F-49F9-B220-D57C9F56D5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278034" y="1370247"/>
            <a:ext cx="509381" cy="50938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1" name="Image 25">
            <a:extLst>
              <a:ext uri="{FF2B5EF4-FFF2-40B4-BE49-F238E27FC236}">
                <a16:creationId xmlns:a16="http://schemas.microsoft.com/office/drawing/2014/main" id="{86F730E4-9340-4B39-AD96-1F7EE841E69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914620" y="1399362"/>
            <a:ext cx="854541" cy="453278"/>
          </a:xfrm>
          <a:prstGeom prst="rect">
            <a:avLst/>
          </a:prstGeom>
        </p:spPr>
      </p:pic>
      <p:pic>
        <p:nvPicPr>
          <p:cNvPr id="22" name="Image 26">
            <a:extLst>
              <a:ext uri="{FF2B5EF4-FFF2-40B4-BE49-F238E27FC236}">
                <a16:creationId xmlns:a16="http://schemas.microsoft.com/office/drawing/2014/main" id="{57CE7D18-24B9-412E-9916-4E11AEE091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40527" y="1370247"/>
            <a:ext cx="782339" cy="45327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3" name="Picture 3">
            <a:extLst>
              <a:ext uri="{FF2B5EF4-FFF2-40B4-BE49-F238E27FC236}">
                <a16:creationId xmlns:a16="http://schemas.microsoft.com/office/drawing/2014/main" id="{D6AEA76D-DE3A-42E4-B9AA-8992227C1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537601" y="1398643"/>
            <a:ext cx="854541" cy="465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7C552BE3-BCB8-4702-91BE-3DF7F90235D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6969" y="1389019"/>
            <a:ext cx="513302" cy="52725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483A92E6-52A0-406F-8DE9-4666A3DB4DE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4852" y="2146123"/>
            <a:ext cx="1952577" cy="41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350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 31">
            <a:extLst>
              <a:ext uri="{FF2B5EF4-FFF2-40B4-BE49-F238E27FC236}">
                <a16:creationId xmlns:a16="http://schemas.microsoft.com/office/drawing/2014/main" id="{C8993235-74FB-471E-93CA-F076CAB4B2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>
          <a:xfrm rot="16200000">
            <a:off x="3995490" y="-4005510"/>
            <a:ext cx="10297020" cy="182880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EAD4F33A-473C-485F-B89D-66118C196720}"/>
              </a:ext>
            </a:extLst>
          </p:cNvPr>
          <p:cNvSpPr/>
          <p:nvPr/>
        </p:nvSpPr>
        <p:spPr>
          <a:xfrm>
            <a:off x="0" y="9416193"/>
            <a:ext cx="18288000" cy="8708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700"/>
          </a:p>
        </p:txBody>
      </p:sp>
      <p:pic>
        <p:nvPicPr>
          <p:cNvPr id="16" name="Image 21">
            <a:extLst>
              <a:ext uri="{FF2B5EF4-FFF2-40B4-BE49-F238E27FC236}">
                <a16:creationId xmlns:a16="http://schemas.microsoft.com/office/drawing/2014/main" id="{C3C2B6D5-61FE-4801-8504-F914703E9E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24665" y="9695246"/>
            <a:ext cx="1272666" cy="313808"/>
          </a:xfrm>
          <a:prstGeom prst="rect">
            <a:avLst/>
          </a:prstGeom>
        </p:spPr>
      </p:pic>
      <p:pic>
        <p:nvPicPr>
          <p:cNvPr id="17" name="Image 22">
            <a:extLst>
              <a:ext uri="{FF2B5EF4-FFF2-40B4-BE49-F238E27FC236}">
                <a16:creationId xmlns:a16="http://schemas.microsoft.com/office/drawing/2014/main" id="{50D300CF-5F9C-4E7A-B6AB-AA277D8B49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36686" y="9585047"/>
            <a:ext cx="561657" cy="561657"/>
          </a:xfrm>
          <a:prstGeom prst="rect">
            <a:avLst/>
          </a:prstGeom>
        </p:spPr>
      </p:pic>
      <p:pic>
        <p:nvPicPr>
          <p:cNvPr id="18" name="Image 23">
            <a:extLst>
              <a:ext uri="{FF2B5EF4-FFF2-40B4-BE49-F238E27FC236}">
                <a16:creationId xmlns:a16="http://schemas.microsoft.com/office/drawing/2014/main" id="{A28CFC53-8F1B-4DE5-A2E3-F7BE0061D8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15583" y="9639228"/>
            <a:ext cx="1098669" cy="41841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9" name="Image 24">
            <a:extLst>
              <a:ext uri="{FF2B5EF4-FFF2-40B4-BE49-F238E27FC236}">
                <a16:creationId xmlns:a16="http://schemas.microsoft.com/office/drawing/2014/main" id="{797CCEF8-BCC2-4F85-AD4C-C3E6C86430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68099" y="9621794"/>
            <a:ext cx="509381" cy="50938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0" name="Image 25">
            <a:extLst>
              <a:ext uri="{FF2B5EF4-FFF2-40B4-BE49-F238E27FC236}">
                <a16:creationId xmlns:a16="http://schemas.microsoft.com/office/drawing/2014/main" id="{6682EB41-5DBD-44FD-9839-1E41022F8EC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04685" y="9650909"/>
            <a:ext cx="854541" cy="453278"/>
          </a:xfrm>
          <a:prstGeom prst="rect">
            <a:avLst/>
          </a:prstGeom>
        </p:spPr>
      </p:pic>
      <p:pic>
        <p:nvPicPr>
          <p:cNvPr id="21" name="Image 26">
            <a:extLst>
              <a:ext uri="{FF2B5EF4-FFF2-40B4-BE49-F238E27FC236}">
                <a16:creationId xmlns:a16="http://schemas.microsoft.com/office/drawing/2014/main" id="{B5CB1969-EFB8-4DF5-9CBD-F6830DA26A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30592" y="9621794"/>
            <a:ext cx="782339" cy="45327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C1A7A01E-F350-4B55-AD56-4230F2F42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065195" y="9629839"/>
            <a:ext cx="854541" cy="465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2D1AB21-D8FB-457E-AB76-DE978B11CD2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034" y="9640566"/>
            <a:ext cx="513302" cy="52725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39F6E50-4FAC-44B9-8108-B66EE694B00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5342" y="9633353"/>
            <a:ext cx="1272144" cy="485573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D8CF5BD6-AEA7-429D-90D2-DB861FE4496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142" y="9748825"/>
            <a:ext cx="716693" cy="28340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AD469953-3618-4AA0-B3B1-01B71C3D5100}"/>
              </a:ext>
            </a:extLst>
          </p:cNvPr>
          <p:cNvSpPr/>
          <p:nvPr/>
        </p:nvSpPr>
        <p:spPr>
          <a:xfrm>
            <a:off x="4343400" y="3831198"/>
            <a:ext cx="9651837" cy="141096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700" dirty="0"/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4C52B421-915B-4DFA-A17E-3F674AF0E4B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041" y="9499317"/>
            <a:ext cx="513302" cy="787683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5B333CAF-F7D0-4D78-B522-E64565A785F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5237" y="9649193"/>
            <a:ext cx="1148886" cy="42682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83227579-DC41-4755-B2B6-F84D05D316F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5589" y="9736806"/>
            <a:ext cx="1174106" cy="251595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7012AA6F-CE51-43C7-9D14-1B9CF5B031C5}"/>
              </a:ext>
            </a:extLst>
          </p:cNvPr>
          <p:cNvSpPr txBox="1"/>
          <p:nvPr/>
        </p:nvSpPr>
        <p:spPr>
          <a:xfrm>
            <a:off x="1788875" y="4171468"/>
            <a:ext cx="14699673" cy="862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fr-FR" sz="6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 COLLOQUE !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5BDACF8D-3188-48A3-A489-22D775EE095C}"/>
              </a:ext>
            </a:extLst>
          </p:cNvPr>
          <p:cNvSpPr txBox="1"/>
          <p:nvPr/>
        </p:nvSpPr>
        <p:spPr>
          <a:xfrm>
            <a:off x="2635247" y="47027"/>
            <a:ext cx="13017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Journées scientifiques de Nantes Université</a:t>
            </a:r>
            <a:r>
              <a:rPr lang="fr-F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fr-FR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juin 2023</a:t>
            </a:r>
          </a:p>
        </p:txBody>
      </p:sp>
    </p:spTree>
    <p:extLst>
      <p:ext uri="{BB962C8B-B14F-4D97-AF65-F5344CB8AC3E}">
        <p14:creationId xmlns:p14="http://schemas.microsoft.com/office/powerpoint/2010/main" val="1172776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576</Words>
  <Application>Microsoft Office PowerPoint</Application>
  <PresentationFormat>Personnalisé</PresentationFormat>
  <Paragraphs>92</Paragraphs>
  <Slides>8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 1</vt:lpstr>
      <vt:lpstr>Calibri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 lieu d'échanges, d'expériemntation et de sensibilisation</dc:title>
  <dc:creator>Alexia PIGEAULT</dc:creator>
  <cp:lastModifiedBy>Alexia PIGEAULT</cp:lastModifiedBy>
  <cp:revision>16</cp:revision>
  <dcterms:created xsi:type="dcterms:W3CDTF">2006-08-16T00:00:00Z</dcterms:created>
  <dcterms:modified xsi:type="dcterms:W3CDTF">2023-06-06T09:36:35Z</dcterms:modified>
  <dc:identifier>DAFkZ-xasjI</dc:identifier>
</cp:coreProperties>
</file>