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9" r:id="rId2"/>
    <p:sldId id="260" r:id="rId3"/>
    <p:sldId id="266" r:id="rId4"/>
    <p:sldId id="267" r:id="rId5"/>
    <p:sldId id="261" r:id="rId6"/>
    <p:sldId id="268" r:id="rId7"/>
    <p:sldId id="262" r:id="rId8"/>
    <p:sldId id="269" r:id="rId9"/>
    <p:sldId id="270" r:id="rId10"/>
    <p:sldId id="271" r:id="rId11"/>
    <p:sldId id="263" r:id="rId12"/>
    <p:sldId id="287" r:id="rId13"/>
    <p:sldId id="288" r:id="rId14"/>
    <p:sldId id="264" r:id="rId15"/>
    <p:sldId id="275" r:id="rId16"/>
    <p:sldId id="273" r:id="rId17"/>
    <p:sldId id="290" r:id="rId18"/>
    <p:sldId id="276" r:id="rId19"/>
    <p:sldId id="277" r:id="rId20"/>
    <p:sldId id="278" r:id="rId21"/>
    <p:sldId id="279" r:id="rId22"/>
    <p:sldId id="280" r:id="rId23"/>
    <p:sldId id="281" r:id="rId24"/>
    <p:sldId id="282" r:id="rId25"/>
    <p:sldId id="283" r:id="rId26"/>
    <p:sldId id="284" r:id="rId27"/>
    <p:sldId id="286" r:id="rId28"/>
    <p:sldId id="285" r:id="rId2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685FF"/>
    <a:srgbClr val="FF9700"/>
    <a:srgbClr val="2E29A0"/>
    <a:srgbClr val="2E29FF"/>
    <a:srgbClr val="FFC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8F5665-26F9-4136-9649-0E576FE93E8E}" v="34" dt="2023-06-04T20:20:53.66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7032" autoAdjust="0"/>
  </p:normalViewPr>
  <p:slideViewPr>
    <p:cSldViewPr snapToGrid="0">
      <p:cViewPr varScale="1">
        <p:scale>
          <a:sx n="46" d="100"/>
          <a:sy n="46" d="100"/>
        </p:scale>
        <p:origin x="1336" y="44"/>
      </p:cViewPr>
      <p:guideLst/>
    </p:cSldViewPr>
  </p:slideViewPr>
  <p:notesTextViewPr>
    <p:cViewPr>
      <p:scale>
        <a:sx n="1" d="1"/>
        <a:sy n="1" d="1"/>
      </p:scale>
      <p:origin x="0" y="0"/>
    </p:cViewPr>
  </p:notesTextViewPr>
  <p:notesViewPr>
    <p:cSldViewPr snapToGrid="0">
      <p:cViewPr varScale="1">
        <p:scale>
          <a:sx n="86" d="100"/>
          <a:sy n="86" d="100"/>
        </p:scale>
        <p:origin x="3864"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Yoann BAULAZ" userId="e8eb627b-701c-42ea-aac4-a5503d39b6c3" providerId="ADAL" clId="{328F5665-26F9-4136-9649-0E576FE93E8E}"/>
    <pc:docChg chg="undo custSel addSld delSld modSld">
      <pc:chgData name="Yoann BAULAZ" userId="e8eb627b-701c-42ea-aac4-a5503d39b6c3" providerId="ADAL" clId="{328F5665-26F9-4136-9649-0E576FE93E8E}" dt="2023-06-04T20:53:05.829" v="22468" actId="20577"/>
      <pc:docMkLst>
        <pc:docMk/>
      </pc:docMkLst>
      <pc:sldChg chg="addSp delSp modSp mod">
        <pc:chgData name="Yoann BAULAZ" userId="e8eb627b-701c-42ea-aac4-a5503d39b6c3" providerId="ADAL" clId="{328F5665-26F9-4136-9649-0E576FE93E8E}" dt="2023-06-02T11:41:03.221" v="21" actId="1076"/>
        <pc:sldMkLst>
          <pc:docMk/>
          <pc:sldMk cId="3013464087" sldId="259"/>
        </pc:sldMkLst>
        <pc:spChg chg="add del mod">
          <ac:chgData name="Yoann BAULAZ" userId="e8eb627b-701c-42ea-aac4-a5503d39b6c3" providerId="ADAL" clId="{328F5665-26F9-4136-9649-0E576FE93E8E}" dt="2023-06-02T11:41:02.081" v="19" actId="767"/>
          <ac:spMkLst>
            <pc:docMk/>
            <pc:sldMk cId="3013464087" sldId="259"/>
            <ac:spMk id="4" creationId="{14E7C074-A769-02DE-477C-50B322A1DCCA}"/>
          </ac:spMkLst>
        </pc:spChg>
        <pc:picChg chg="mod">
          <ac:chgData name="Yoann BAULAZ" userId="e8eb627b-701c-42ea-aac4-a5503d39b6c3" providerId="ADAL" clId="{328F5665-26F9-4136-9649-0E576FE93E8E}" dt="2023-06-02T11:41:03.221" v="21" actId="1076"/>
          <ac:picMkLst>
            <pc:docMk/>
            <pc:sldMk cId="3013464087" sldId="259"/>
            <ac:picMk id="6" creationId="{E70BE7BA-CD01-5E90-D1C7-B59E8EF3BEDC}"/>
          </ac:picMkLst>
        </pc:picChg>
      </pc:sldChg>
      <pc:sldChg chg="modNotesTx">
        <pc:chgData name="Yoann BAULAZ" userId="e8eb627b-701c-42ea-aac4-a5503d39b6c3" providerId="ADAL" clId="{328F5665-26F9-4136-9649-0E576FE93E8E}" dt="2023-06-02T13:41:58.372" v="347" actId="6549"/>
        <pc:sldMkLst>
          <pc:docMk/>
          <pc:sldMk cId="3143625510" sldId="260"/>
        </pc:sldMkLst>
      </pc:sldChg>
      <pc:sldChg chg="modSp mod modNotesTx">
        <pc:chgData name="Yoann BAULAZ" userId="e8eb627b-701c-42ea-aac4-a5503d39b6c3" providerId="ADAL" clId="{328F5665-26F9-4136-9649-0E576FE93E8E}" dt="2023-06-02T14:12:27.225" v="2454" actId="20577"/>
        <pc:sldMkLst>
          <pc:docMk/>
          <pc:sldMk cId="1595071457" sldId="261"/>
        </pc:sldMkLst>
        <pc:spChg chg="mod">
          <ac:chgData name="Yoann BAULAZ" userId="e8eb627b-701c-42ea-aac4-a5503d39b6c3" providerId="ADAL" clId="{328F5665-26F9-4136-9649-0E576FE93E8E}" dt="2023-06-02T13:48:14.592" v="1313" actId="12788"/>
          <ac:spMkLst>
            <pc:docMk/>
            <pc:sldMk cId="1595071457" sldId="261"/>
            <ac:spMk id="2" creationId="{303DDEB2-C1C6-494E-856C-FE1DA8F5AD72}"/>
          </ac:spMkLst>
        </pc:spChg>
        <pc:spChg chg="mod">
          <ac:chgData name="Yoann BAULAZ" userId="e8eb627b-701c-42ea-aac4-a5503d39b6c3" providerId="ADAL" clId="{328F5665-26F9-4136-9649-0E576FE93E8E}" dt="2023-06-02T14:10:31.951" v="2032" actId="1076"/>
          <ac:spMkLst>
            <pc:docMk/>
            <pc:sldMk cId="1595071457" sldId="261"/>
            <ac:spMk id="3" creationId="{79314521-3289-C815-F643-378B56183EE3}"/>
          </ac:spMkLst>
        </pc:spChg>
        <pc:spChg chg="mod">
          <ac:chgData name="Yoann BAULAZ" userId="e8eb627b-701c-42ea-aac4-a5503d39b6c3" providerId="ADAL" clId="{328F5665-26F9-4136-9649-0E576FE93E8E}" dt="2023-06-02T13:48:14.592" v="1313" actId="12788"/>
          <ac:spMkLst>
            <pc:docMk/>
            <pc:sldMk cId="1595071457" sldId="261"/>
            <ac:spMk id="15" creationId="{534239A5-2A13-97AE-FF4C-844503E08325}"/>
          </ac:spMkLst>
        </pc:spChg>
      </pc:sldChg>
      <pc:sldChg chg="modSp mod">
        <pc:chgData name="Yoann BAULAZ" userId="e8eb627b-701c-42ea-aac4-a5503d39b6c3" providerId="ADAL" clId="{328F5665-26F9-4136-9649-0E576FE93E8E}" dt="2023-06-04T20:46:46.707" v="21852" actId="20577"/>
        <pc:sldMkLst>
          <pc:docMk/>
          <pc:sldMk cId="2185752933" sldId="262"/>
        </pc:sldMkLst>
        <pc:spChg chg="mod">
          <ac:chgData name="Yoann BAULAZ" userId="e8eb627b-701c-42ea-aac4-a5503d39b6c3" providerId="ADAL" clId="{328F5665-26F9-4136-9649-0E576FE93E8E}" dt="2023-06-04T20:46:46.707" v="21852" actId="20577"/>
          <ac:spMkLst>
            <pc:docMk/>
            <pc:sldMk cId="2185752933" sldId="262"/>
            <ac:spMk id="3" creationId="{63FCD6D7-D634-B504-EF55-55F05FBBB8A7}"/>
          </ac:spMkLst>
        </pc:spChg>
      </pc:sldChg>
      <pc:sldChg chg="delSp mod modNotesTx">
        <pc:chgData name="Yoann BAULAZ" userId="e8eb627b-701c-42ea-aac4-a5503d39b6c3" providerId="ADAL" clId="{328F5665-26F9-4136-9649-0E576FE93E8E}" dt="2023-06-04T19:21:11.540" v="16006" actId="20577"/>
        <pc:sldMkLst>
          <pc:docMk/>
          <pc:sldMk cId="2177403508" sldId="263"/>
        </pc:sldMkLst>
        <pc:spChg chg="del">
          <ac:chgData name="Yoann BAULAZ" userId="e8eb627b-701c-42ea-aac4-a5503d39b6c3" providerId="ADAL" clId="{328F5665-26F9-4136-9649-0E576FE93E8E}" dt="2023-06-02T14:25:14.944" v="3930" actId="478"/>
          <ac:spMkLst>
            <pc:docMk/>
            <pc:sldMk cId="2177403508" sldId="263"/>
            <ac:spMk id="13" creationId="{AA621DE5-8468-01EB-BAC1-890D6008A3B8}"/>
          </ac:spMkLst>
        </pc:spChg>
        <pc:spChg chg="del">
          <ac:chgData name="Yoann BAULAZ" userId="e8eb627b-701c-42ea-aac4-a5503d39b6c3" providerId="ADAL" clId="{328F5665-26F9-4136-9649-0E576FE93E8E}" dt="2023-06-02T14:25:14.944" v="3930" actId="478"/>
          <ac:spMkLst>
            <pc:docMk/>
            <pc:sldMk cId="2177403508" sldId="263"/>
            <ac:spMk id="14" creationId="{4E470C0F-3B11-22C3-0932-C717CB01796E}"/>
          </ac:spMkLst>
        </pc:spChg>
        <pc:spChg chg="del">
          <ac:chgData name="Yoann BAULAZ" userId="e8eb627b-701c-42ea-aac4-a5503d39b6c3" providerId="ADAL" clId="{328F5665-26F9-4136-9649-0E576FE93E8E}" dt="2023-06-02T14:25:14.944" v="3930" actId="478"/>
          <ac:spMkLst>
            <pc:docMk/>
            <pc:sldMk cId="2177403508" sldId="263"/>
            <ac:spMk id="15" creationId="{3CD63DE6-54D2-A698-CD20-8CCB93ABE620}"/>
          </ac:spMkLst>
        </pc:spChg>
        <pc:spChg chg="del">
          <ac:chgData name="Yoann BAULAZ" userId="e8eb627b-701c-42ea-aac4-a5503d39b6c3" providerId="ADAL" clId="{328F5665-26F9-4136-9649-0E576FE93E8E}" dt="2023-06-02T14:25:14.944" v="3930" actId="478"/>
          <ac:spMkLst>
            <pc:docMk/>
            <pc:sldMk cId="2177403508" sldId="263"/>
            <ac:spMk id="17" creationId="{58595170-21FC-53DA-F945-435E3685848C}"/>
          </ac:spMkLst>
        </pc:spChg>
        <pc:spChg chg="del">
          <ac:chgData name="Yoann BAULAZ" userId="e8eb627b-701c-42ea-aac4-a5503d39b6c3" providerId="ADAL" clId="{328F5665-26F9-4136-9649-0E576FE93E8E}" dt="2023-06-02T14:25:14.944" v="3930" actId="478"/>
          <ac:spMkLst>
            <pc:docMk/>
            <pc:sldMk cId="2177403508" sldId="263"/>
            <ac:spMk id="18" creationId="{D9AFB727-48BF-5FDD-0667-A14197AD4697}"/>
          </ac:spMkLst>
        </pc:spChg>
        <pc:grpChg chg="del">
          <ac:chgData name="Yoann BAULAZ" userId="e8eb627b-701c-42ea-aac4-a5503d39b6c3" providerId="ADAL" clId="{328F5665-26F9-4136-9649-0E576FE93E8E}" dt="2023-06-02T14:25:16.671" v="3931" actId="478"/>
          <ac:grpSpMkLst>
            <pc:docMk/>
            <pc:sldMk cId="2177403508" sldId="263"/>
            <ac:grpSpMk id="10" creationId="{D1749BD1-4672-68A1-429F-36960A1EF023}"/>
          </ac:grpSpMkLst>
        </pc:grpChg>
      </pc:sldChg>
      <pc:sldChg chg="modNotesTx">
        <pc:chgData name="Yoann BAULAZ" userId="e8eb627b-701c-42ea-aac4-a5503d39b6c3" providerId="ADAL" clId="{328F5665-26F9-4136-9649-0E576FE93E8E}" dt="2023-06-04T19:24:40.105" v="16592" actId="6549"/>
        <pc:sldMkLst>
          <pc:docMk/>
          <pc:sldMk cId="4136245822" sldId="264"/>
        </pc:sldMkLst>
      </pc:sldChg>
      <pc:sldChg chg="modNotesTx">
        <pc:chgData name="Yoann BAULAZ" userId="e8eb627b-701c-42ea-aac4-a5503d39b6c3" providerId="ADAL" clId="{328F5665-26F9-4136-9649-0E576FE93E8E}" dt="2023-06-04T19:09:04.383" v="14792" actId="20577"/>
        <pc:sldMkLst>
          <pc:docMk/>
          <pc:sldMk cId="739253804" sldId="266"/>
        </pc:sldMkLst>
      </pc:sldChg>
      <pc:sldChg chg="modNotesTx">
        <pc:chgData name="Yoann BAULAZ" userId="e8eb627b-701c-42ea-aac4-a5503d39b6c3" providerId="ADAL" clId="{328F5665-26F9-4136-9649-0E576FE93E8E}" dt="2023-06-04T20:47:29.844" v="21853" actId="6549"/>
        <pc:sldMkLst>
          <pc:docMk/>
          <pc:sldMk cId="2804070016" sldId="267"/>
        </pc:sldMkLst>
      </pc:sldChg>
      <pc:sldChg chg="addSp delSp modSp mod modNotesTx">
        <pc:chgData name="Yoann BAULAZ" userId="e8eb627b-701c-42ea-aac4-a5503d39b6c3" providerId="ADAL" clId="{328F5665-26F9-4136-9649-0E576FE93E8E}" dt="2023-06-04T20:50:01.799" v="22463" actId="6549"/>
        <pc:sldMkLst>
          <pc:docMk/>
          <pc:sldMk cId="842423936" sldId="268"/>
        </pc:sldMkLst>
        <pc:spChg chg="del">
          <ac:chgData name="Yoann BAULAZ" userId="e8eb627b-701c-42ea-aac4-a5503d39b6c3" providerId="ADAL" clId="{328F5665-26F9-4136-9649-0E576FE93E8E}" dt="2023-06-02T14:10:36.791" v="2033" actId="478"/>
          <ac:spMkLst>
            <pc:docMk/>
            <pc:sldMk cId="842423936" sldId="268"/>
            <ac:spMk id="3" creationId="{79314521-3289-C815-F643-378B56183EE3}"/>
          </ac:spMkLst>
        </pc:spChg>
        <pc:spChg chg="mod">
          <ac:chgData name="Yoann BAULAZ" userId="e8eb627b-701c-42ea-aac4-a5503d39b6c3" providerId="ADAL" clId="{328F5665-26F9-4136-9649-0E576FE93E8E}" dt="2023-06-04T20:50:01.799" v="22463" actId="6549"/>
          <ac:spMkLst>
            <pc:docMk/>
            <pc:sldMk cId="842423936" sldId="268"/>
            <ac:spMk id="17" creationId="{6228A0FE-9F08-CA90-DF23-0B3FBF305813}"/>
          </ac:spMkLst>
        </pc:spChg>
        <pc:spChg chg="add mod">
          <ac:chgData name="Yoann BAULAZ" userId="e8eb627b-701c-42ea-aac4-a5503d39b6c3" providerId="ADAL" clId="{328F5665-26F9-4136-9649-0E576FE93E8E}" dt="2023-06-02T14:10:37.175" v="2034"/>
          <ac:spMkLst>
            <pc:docMk/>
            <pc:sldMk cId="842423936" sldId="268"/>
            <ac:spMk id="19" creationId="{72491421-042F-8A3A-4CDF-1156ADCDDF64}"/>
          </ac:spMkLst>
        </pc:spChg>
      </pc:sldChg>
      <pc:sldChg chg="modNotesTx">
        <pc:chgData name="Yoann BAULAZ" userId="e8eb627b-701c-42ea-aac4-a5503d39b6c3" providerId="ADAL" clId="{328F5665-26F9-4136-9649-0E576FE93E8E}" dt="2023-06-04T19:13:14.246" v="15011" actId="20577"/>
        <pc:sldMkLst>
          <pc:docMk/>
          <pc:sldMk cId="1820154126" sldId="269"/>
        </pc:sldMkLst>
      </pc:sldChg>
      <pc:sldChg chg="modNotesTx">
        <pc:chgData name="Yoann BAULAZ" userId="e8eb627b-701c-42ea-aac4-a5503d39b6c3" providerId="ADAL" clId="{328F5665-26F9-4136-9649-0E576FE93E8E}" dt="2023-06-04T19:14:21.717" v="15088" actId="6549"/>
        <pc:sldMkLst>
          <pc:docMk/>
          <pc:sldMk cId="2223368377" sldId="270"/>
        </pc:sldMkLst>
      </pc:sldChg>
      <pc:sldChg chg="modSp mod modNotesTx">
        <pc:chgData name="Yoann BAULAZ" userId="e8eb627b-701c-42ea-aac4-a5503d39b6c3" providerId="ADAL" clId="{328F5665-26F9-4136-9649-0E576FE93E8E}" dt="2023-06-04T19:17:48.547" v="15497" actId="20577"/>
        <pc:sldMkLst>
          <pc:docMk/>
          <pc:sldMk cId="1361164043" sldId="271"/>
        </pc:sldMkLst>
        <pc:spChg chg="mod">
          <ac:chgData name="Yoann BAULAZ" userId="e8eb627b-701c-42ea-aac4-a5503d39b6c3" providerId="ADAL" clId="{328F5665-26F9-4136-9649-0E576FE93E8E}" dt="2023-06-02T11:42:07.171" v="25" actId="20577"/>
          <ac:spMkLst>
            <pc:docMk/>
            <pc:sldMk cId="1361164043" sldId="271"/>
            <ac:spMk id="4" creationId="{533C21F8-5709-5736-DD76-BCC89E00D31C}"/>
          </ac:spMkLst>
        </pc:spChg>
      </pc:sldChg>
      <pc:sldChg chg="del modNotesTx">
        <pc:chgData name="Yoann BAULAZ" userId="e8eb627b-701c-42ea-aac4-a5503d39b6c3" providerId="ADAL" clId="{328F5665-26F9-4136-9649-0E576FE93E8E}" dt="2023-06-04T20:46:07.276" v="21773" actId="47"/>
        <pc:sldMkLst>
          <pc:docMk/>
          <pc:sldMk cId="4166427590" sldId="272"/>
        </pc:sldMkLst>
      </pc:sldChg>
      <pc:sldChg chg="addSp delSp modSp mod modNotesTx">
        <pc:chgData name="Yoann BAULAZ" userId="e8eb627b-701c-42ea-aac4-a5503d39b6c3" providerId="ADAL" clId="{328F5665-26F9-4136-9649-0E576FE93E8E}" dt="2023-06-04T19:43:46.051" v="17968" actId="1036"/>
        <pc:sldMkLst>
          <pc:docMk/>
          <pc:sldMk cId="3112507234" sldId="273"/>
        </pc:sldMkLst>
        <pc:spChg chg="mod">
          <ac:chgData name="Yoann BAULAZ" userId="e8eb627b-701c-42ea-aac4-a5503d39b6c3" providerId="ADAL" clId="{328F5665-26F9-4136-9649-0E576FE93E8E}" dt="2023-06-04T19:43:39.346" v="17960" actId="12788"/>
          <ac:spMkLst>
            <pc:docMk/>
            <pc:sldMk cId="3112507234" sldId="273"/>
            <ac:spMk id="2" creationId="{4C4C1C3E-009B-4C43-A023-6FCDAB613DC1}"/>
          </ac:spMkLst>
        </pc:spChg>
        <pc:spChg chg="del mod">
          <ac:chgData name="Yoann BAULAZ" userId="e8eb627b-701c-42ea-aac4-a5503d39b6c3" providerId="ADAL" clId="{328F5665-26F9-4136-9649-0E576FE93E8E}" dt="2023-06-04T19:28:40.670" v="16748"/>
          <ac:spMkLst>
            <pc:docMk/>
            <pc:sldMk cId="3112507234" sldId="273"/>
            <ac:spMk id="4" creationId="{CA59FEEB-1FAC-5D99-1886-B29DF502626F}"/>
          </ac:spMkLst>
        </pc:spChg>
        <pc:spChg chg="mod">
          <ac:chgData name="Yoann BAULAZ" userId="e8eb627b-701c-42ea-aac4-a5503d39b6c3" providerId="ADAL" clId="{328F5665-26F9-4136-9649-0E576FE93E8E}" dt="2023-06-02T11:42:31.600" v="27" actId="20577"/>
          <ac:spMkLst>
            <pc:docMk/>
            <pc:sldMk cId="3112507234" sldId="273"/>
            <ac:spMk id="6" creationId="{5BF6F46B-E4E5-0154-E4B1-37B0099FF754}"/>
          </ac:spMkLst>
        </pc:spChg>
        <pc:spChg chg="mod">
          <ac:chgData name="Yoann BAULAZ" userId="e8eb627b-701c-42ea-aac4-a5503d39b6c3" providerId="ADAL" clId="{328F5665-26F9-4136-9649-0E576FE93E8E}" dt="2023-06-04T19:28:12.005" v="16741"/>
          <ac:spMkLst>
            <pc:docMk/>
            <pc:sldMk cId="3112507234" sldId="273"/>
            <ac:spMk id="8" creationId="{E2A057FD-F568-1C82-9375-D892D928C20D}"/>
          </ac:spMkLst>
        </pc:spChg>
        <pc:spChg chg="add mod">
          <ac:chgData name="Yoann BAULAZ" userId="e8eb627b-701c-42ea-aac4-a5503d39b6c3" providerId="ADAL" clId="{328F5665-26F9-4136-9649-0E576FE93E8E}" dt="2023-06-04T19:43:46.051" v="17968" actId="1036"/>
          <ac:spMkLst>
            <pc:docMk/>
            <pc:sldMk cId="3112507234" sldId="273"/>
            <ac:spMk id="9" creationId="{E913A16B-5036-76AD-D02F-9ED7FD576F91}"/>
          </ac:spMkLst>
        </pc:spChg>
        <pc:spChg chg="add mod">
          <ac:chgData name="Yoann BAULAZ" userId="e8eb627b-701c-42ea-aac4-a5503d39b6c3" providerId="ADAL" clId="{328F5665-26F9-4136-9649-0E576FE93E8E}" dt="2023-06-04T19:43:39.346" v="17960" actId="12788"/>
          <ac:spMkLst>
            <pc:docMk/>
            <pc:sldMk cId="3112507234" sldId="273"/>
            <ac:spMk id="12" creationId="{55812211-313C-C06D-2BB6-34C5DD677FD6}"/>
          </ac:spMkLst>
        </pc:spChg>
        <pc:grpChg chg="add mod">
          <ac:chgData name="Yoann BAULAZ" userId="e8eb627b-701c-42ea-aac4-a5503d39b6c3" providerId="ADAL" clId="{328F5665-26F9-4136-9649-0E576FE93E8E}" dt="2023-06-04T19:43:46.051" v="17968" actId="1036"/>
          <ac:grpSpMkLst>
            <pc:docMk/>
            <pc:sldMk cId="3112507234" sldId="273"/>
            <ac:grpSpMk id="5" creationId="{56111E5F-2FF8-EB6C-7FE2-29A1A3B0EBBE}"/>
          </ac:grpSpMkLst>
        </pc:grpChg>
        <pc:picChg chg="mod modCrop">
          <ac:chgData name="Yoann BAULAZ" userId="e8eb627b-701c-42ea-aac4-a5503d39b6c3" providerId="ADAL" clId="{328F5665-26F9-4136-9649-0E576FE93E8E}" dt="2023-06-04T19:32:35.783" v="16824" actId="732"/>
          <ac:picMkLst>
            <pc:docMk/>
            <pc:sldMk cId="3112507234" sldId="273"/>
            <ac:picMk id="3" creationId="{87821794-6649-9CE0-13D4-6C3FDF895B18}"/>
          </ac:picMkLst>
        </pc:picChg>
        <pc:picChg chg="mod">
          <ac:chgData name="Yoann BAULAZ" userId="e8eb627b-701c-42ea-aac4-a5503d39b6c3" providerId="ADAL" clId="{328F5665-26F9-4136-9649-0E576FE93E8E}" dt="2023-06-04T19:28:12.005" v="16741"/>
          <ac:picMkLst>
            <pc:docMk/>
            <pc:sldMk cId="3112507234" sldId="273"/>
            <ac:picMk id="7" creationId="{2E2DC12B-1268-25DE-88BD-CF8EED65C0D0}"/>
          </ac:picMkLst>
        </pc:picChg>
        <pc:picChg chg="add mod">
          <ac:chgData name="Yoann BAULAZ" userId="e8eb627b-701c-42ea-aac4-a5503d39b6c3" providerId="ADAL" clId="{328F5665-26F9-4136-9649-0E576FE93E8E}" dt="2023-06-04T19:32:22.944" v="16823" actId="1035"/>
          <ac:picMkLst>
            <pc:docMk/>
            <pc:sldMk cId="3112507234" sldId="273"/>
            <ac:picMk id="11" creationId="{6FE3CF4B-C614-D204-D2E7-370FE04B639A}"/>
          </ac:picMkLst>
        </pc:picChg>
      </pc:sldChg>
      <pc:sldChg chg="addSp delSp modSp del mod modNotesTx">
        <pc:chgData name="Yoann BAULAZ" userId="e8eb627b-701c-42ea-aac4-a5503d39b6c3" providerId="ADAL" clId="{328F5665-26F9-4136-9649-0E576FE93E8E}" dt="2023-06-04T20:51:02.041" v="22464" actId="47"/>
        <pc:sldMkLst>
          <pc:docMk/>
          <pc:sldMk cId="2893571329" sldId="274"/>
        </pc:sldMkLst>
        <pc:spChg chg="mod">
          <ac:chgData name="Yoann BAULAZ" userId="e8eb627b-701c-42ea-aac4-a5503d39b6c3" providerId="ADAL" clId="{328F5665-26F9-4136-9649-0E576FE93E8E}" dt="2023-06-04T19:47:54.525" v="18120" actId="20577"/>
          <ac:spMkLst>
            <pc:docMk/>
            <pc:sldMk cId="2893571329" sldId="274"/>
            <ac:spMk id="2" creationId="{4C4C1C3E-009B-4C43-A023-6FCDAB613DC1}"/>
          </ac:spMkLst>
        </pc:spChg>
        <pc:spChg chg="add mod">
          <ac:chgData name="Yoann BAULAZ" userId="e8eb627b-701c-42ea-aac4-a5503d39b6c3" providerId="ADAL" clId="{328F5665-26F9-4136-9649-0E576FE93E8E}" dt="2023-06-04T19:48:00.921" v="18121" actId="1076"/>
          <ac:spMkLst>
            <pc:docMk/>
            <pc:sldMk cId="2893571329" sldId="274"/>
            <ac:spMk id="7" creationId="{DAA9EC9F-6D54-EE2E-7245-DA95E65DA6F1}"/>
          </ac:spMkLst>
        </pc:spChg>
        <pc:spChg chg="add mod">
          <ac:chgData name="Yoann BAULAZ" userId="e8eb627b-701c-42ea-aac4-a5503d39b6c3" providerId="ADAL" clId="{328F5665-26F9-4136-9649-0E576FE93E8E}" dt="2023-06-04T19:48:11.364" v="18125" actId="403"/>
          <ac:spMkLst>
            <pc:docMk/>
            <pc:sldMk cId="2893571329" sldId="274"/>
            <ac:spMk id="8" creationId="{542B175A-DC7C-0D50-B022-B8044F14320B}"/>
          </ac:spMkLst>
        </pc:spChg>
        <pc:spChg chg="del">
          <ac:chgData name="Yoann BAULAZ" userId="e8eb627b-701c-42ea-aac4-a5503d39b6c3" providerId="ADAL" clId="{328F5665-26F9-4136-9649-0E576FE93E8E}" dt="2023-06-02T16:06:48.552" v="14631" actId="478"/>
          <ac:spMkLst>
            <pc:docMk/>
            <pc:sldMk cId="2893571329" sldId="274"/>
            <ac:spMk id="8" creationId="{5BCE0542-F207-E837-993F-3309D3334FE9}"/>
          </ac:spMkLst>
        </pc:spChg>
        <pc:spChg chg="mod">
          <ac:chgData name="Yoann BAULAZ" userId="e8eb627b-701c-42ea-aac4-a5503d39b6c3" providerId="ADAL" clId="{328F5665-26F9-4136-9649-0E576FE93E8E}" dt="2023-06-04T19:47:43.353" v="18108"/>
          <ac:spMkLst>
            <pc:docMk/>
            <pc:sldMk cId="2893571329" sldId="274"/>
            <ac:spMk id="12" creationId="{3E2A9B21-4724-AB51-5074-1B268605945D}"/>
          </ac:spMkLst>
        </pc:spChg>
        <pc:grpChg chg="add mod">
          <ac:chgData name="Yoann BAULAZ" userId="e8eb627b-701c-42ea-aac4-a5503d39b6c3" providerId="ADAL" clId="{328F5665-26F9-4136-9649-0E576FE93E8E}" dt="2023-06-04T19:47:43.353" v="18108"/>
          <ac:grpSpMkLst>
            <pc:docMk/>
            <pc:sldMk cId="2893571329" sldId="274"/>
            <ac:grpSpMk id="10" creationId="{C4E1E698-F6AE-8462-83B6-BD9FDDADAD7B}"/>
          </ac:grpSpMkLst>
        </pc:grpChg>
        <pc:picChg chg="add del">
          <ac:chgData name="Yoann BAULAZ" userId="e8eb627b-701c-42ea-aac4-a5503d39b6c3" providerId="ADAL" clId="{328F5665-26F9-4136-9649-0E576FE93E8E}" dt="2023-06-04T19:48:33.744" v="18128" actId="478"/>
          <ac:picMkLst>
            <pc:docMk/>
            <pc:sldMk cId="2893571329" sldId="274"/>
            <ac:picMk id="9" creationId="{3234DA81-75F4-16C2-2D03-B0B88218A937}"/>
          </ac:picMkLst>
        </pc:picChg>
        <pc:picChg chg="mod">
          <ac:chgData name="Yoann BAULAZ" userId="e8eb627b-701c-42ea-aac4-a5503d39b6c3" providerId="ADAL" clId="{328F5665-26F9-4136-9649-0E576FE93E8E}" dt="2023-06-04T19:47:43.353" v="18108"/>
          <ac:picMkLst>
            <pc:docMk/>
            <pc:sldMk cId="2893571329" sldId="274"/>
            <ac:picMk id="11" creationId="{6035AC84-EB9E-3C47-78C6-AE3206FCDBC1}"/>
          </ac:picMkLst>
        </pc:picChg>
        <pc:cxnChg chg="del">
          <ac:chgData name="Yoann BAULAZ" userId="e8eb627b-701c-42ea-aac4-a5503d39b6c3" providerId="ADAL" clId="{328F5665-26F9-4136-9649-0E576FE93E8E}" dt="2023-06-02T16:06:48.552" v="14631" actId="478"/>
          <ac:cxnSpMkLst>
            <pc:docMk/>
            <pc:sldMk cId="2893571329" sldId="274"/>
            <ac:cxnSpMk id="7" creationId="{C697AAC1-5AF2-C286-70AB-6A09671985E2}"/>
          </ac:cxnSpMkLst>
        </pc:cxnChg>
      </pc:sldChg>
      <pc:sldChg chg="modNotesTx">
        <pc:chgData name="Yoann BAULAZ" userId="e8eb627b-701c-42ea-aac4-a5503d39b6c3" providerId="ADAL" clId="{328F5665-26F9-4136-9649-0E576FE93E8E}" dt="2023-06-04T19:25:50.377" v="16739" actId="20577"/>
        <pc:sldMkLst>
          <pc:docMk/>
          <pc:sldMk cId="3493546352" sldId="275"/>
        </pc:sldMkLst>
      </pc:sldChg>
      <pc:sldChg chg="addSp delSp modSp mod modNotesTx">
        <pc:chgData name="Yoann BAULAZ" userId="e8eb627b-701c-42ea-aac4-a5503d39b6c3" providerId="ADAL" clId="{328F5665-26F9-4136-9649-0E576FE93E8E}" dt="2023-06-04T19:45:56.065" v="18107" actId="403"/>
        <pc:sldMkLst>
          <pc:docMk/>
          <pc:sldMk cId="916212081" sldId="276"/>
        </pc:sldMkLst>
        <pc:spChg chg="mod">
          <ac:chgData name="Yoann BAULAZ" userId="e8eb627b-701c-42ea-aac4-a5503d39b6c3" providerId="ADAL" clId="{328F5665-26F9-4136-9649-0E576FE93E8E}" dt="2023-06-04T19:44:43.302" v="17993" actId="20577"/>
          <ac:spMkLst>
            <pc:docMk/>
            <pc:sldMk cId="916212081" sldId="276"/>
            <ac:spMk id="2" creationId="{4C4C1C3E-009B-4C43-A023-6FCDAB613DC1}"/>
          </ac:spMkLst>
        </pc:spChg>
        <pc:spChg chg="add mod">
          <ac:chgData name="Yoann BAULAZ" userId="e8eb627b-701c-42ea-aac4-a5503d39b6c3" providerId="ADAL" clId="{328F5665-26F9-4136-9649-0E576FE93E8E}" dt="2023-06-04T19:45:06.835" v="17996" actId="1076"/>
          <ac:spMkLst>
            <pc:docMk/>
            <pc:sldMk cId="916212081" sldId="276"/>
            <ac:spMk id="3" creationId="{01360A72-65CB-139F-98EB-E0B93D8BCFEA}"/>
          </ac:spMkLst>
        </pc:spChg>
        <pc:spChg chg="del mod">
          <ac:chgData name="Yoann BAULAZ" userId="e8eb627b-701c-42ea-aac4-a5503d39b6c3" providerId="ADAL" clId="{328F5665-26F9-4136-9649-0E576FE93E8E}" dt="2023-06-04T19:45:02.752" v="17994" actId="478"/>
          <ac:spMkLst>
            <pc:docMk/>
            <pc:sldMk cId="916212081" sldId="276"/>
            <ac:spMk id="4" creationId="{CA59FEEB-1FAC-5D99-1886-B29DF502626F}"/>
          </ac:spMkLst>
        </pc:spChg>
        <pc:spChg chg="mod">
          <ac:chgData name="Yoann BAULAZ" userId="e8eb627b-701c-42ea-aac4-a5503d39b6c3" providerId="ADAL" clId="{328F5665-26F9-4136-9649-0E576FE93E8E}" dt="2023-06-02T14:57:52.744" v="8133" actId="1076"/>
          <ac:spMkLst>
            <pc:docMk/>
            <pc:sldMk cId="916212081" sldId="276"/>
            <ac:spMk id="6" creationId="{9BDEE01A-BB5F-B2AB-E372-1923C6AA388B}"/>
          </ac:spMkLst>
        </pc:spChg>
        <pc:spChg chg="mod">
          <ac:chgData name="Yoann BAULAZ" userId="e8eb627b-701c-42ea-aac4-a5503d39b6c3" providerId="ADAL" clId="{328F5665-26F9-4136-9649-0E576FE93E8E}" dt="2023-06-02T14:57:55.266" v="8134" actId="1076"/>
          <ac:spMkLst>
            <pc:docMk/>
            <pc:sldMk cId="916212081" sldId="276"/>
            <ac:spMk id="7" creationId="{1E44D7B3-8A9E-737A-383A-FCF29D5F06E5}"/>
          </ac:spMkLst>
        </pc:spChg>
        <pc:spChg chg="mod">
          <ac:chgData name="Yoann BAULAZ" userId="e8eb627b-701c-42ea-aac4-a5503d39b6c3" providerId="ADAL" clId="{328F5665-26F9-4136-9649-0E576FE93E8E}" dt="2023-06-02T11:42:40.602" v="29" actId="20577"/>
          <ac:spMkLst>
            <pc:docMk/>
            <pc:sldMk cId="916212081" sldId="276"/>
            <ac:spMk id="8" creationId="{ABDB495D-B34E-C75F-DA0D-9EA12A2B8A61}"/>
          </ac:spMkLst>
        </pc:spChg>
        <pc:spChg chg="add mod">
          <ac:chgData name="Yoann BAULAZ" userId="e8eb627b-701c-42ea-aac4-a5503d39b6c3" providerId="ADAL" clId="{328F5665-26F9-4136-9649-0E576FE93E8E}" dt="2023-06-04T19:45:56.065" v="18107" actId="403"/>
          <ac:spMkLst>
            <pc:docMk/>
            <pc:sldMk cId="916212081" sldId="276"/>
            <ac:spMk id="9" creationId="{4ED8E991-D720-DE9C-D0F8-ABCD2E2674D3}"/>
          </ac:spMkLst>
        </pc:spChg>
        <pc:spChg chg="mod">
          <ac:chgData name="Yoann BAULAZ" userId="e8eb627b-701c-42ea-aac4-a5503d39b6c3" providerId="ADAL" clId="{328F5665-26F9-4136-9649-0E576FE93E8E}" dt="2023-06-04T19:45:03.371" v="17995"/>
          <ac:spMkLst>
            <pc:docMk/>
            <pc:sldMk cId="916212081" sldId="276"/>
            <ac:spMk id="12" creationId="{6537E4B3-6449-5879-469D-DDA7C0E97284}"/>
          </ac:spMkLst>
        </pc:spChg>
        <pc:grpChg chg="add mod">
          <ac:chgData name="Yoann BAULAZ" userId="e8eb627b-701c-42ea-aac4-a5503d39b6c3" providerId="ADAL" clId="{328F5665-26F9-4136-9649-0E576FE93E8E}" dt="2023-06-04T19:45:24.298" v="18075" actId="1076"/>
          <ac:grpSpMkLst>
            <pc:docMk/>
            <pc:sldMk cId="916212081" sldId="276"/>
            <ac:grpSpMk id="10" creationId="{E8178FD8-D642-28AB-9EB5-2FDD201DA77B}"/>
          </ac:grpSpMkLst>
        </pc:grpChg>
        <pc:picChg chg="mod">
          <ac:chgData name="Yoann BAULAZ" userId="e8eb627b-701c-42ea-aac4-a5503d39b6c3" providerId="ADAL" clId="{328F5665-26F9-4136-9649-0E576FE93E8E}" dt="2023-06-04T19:45:03.371" v="17995"/>
          <ac:picMkLst>
            <pc:docMk/>
            <pc:sldMk cId="916212081" sldId="276"/>
            <ac:picMk id="11" creationId="{29825764-4D89-B8DE-B3B5-D7F1525DC93E}"/>
          </ac:picMkLst>
        </pc:picChg>
      </pc:sldChg>
      <pc:sldChg chg="addSp delSp modSp mod modNotesTx">
        <pc:chgData name="Yoann BAULAZ" userId="e8eb627b-701c-42ea-aac4-a5503d39b6c3" providerId="ADAL" clId="{328F5665-26F9-4136-9649-0E576FE93E8E}" dt="2023-06-04T19:56:12.093" v="18362"/>
        <pc:sldMkLst>
          <pc:docMk/>
          <pc:sldMk cId="697849536" sldId="277"/>
        </pc:sldMkLst>
        <pc:spChg chg="mod">
          <ac:chgData name="Yoann BAULAZ" userId="e8eb627b-701c-42ea-aac4-a5503d39b6c3" providerId="ADAL" clId="{328F5665-26F9-4136-9649-0E576FE93E8E}" dt="2023-06-04T19:49:05.211" v="18144" actId="20577"/>
          <ac:spMkLst>
            <pc:docMk/>
            <pc:sldMk cId="697849536" sldId="277"/>
            <ac:spMk id="2" creationId="{4C4C1C3E-009B-4C43-A023-6FCDAB613DC1}"/>
          </ac:spMkLst>
        </pc:spChg>
        <pc:spChg chg="add del mod">
          <ac:chgData name="Yoann BAULAZ" userId="e8eb627b-701c-42ea-aac4-a5503d39b6c3" providerId="ADAL" clId="{328F5665-26F9-4136-9649-0E576FE93E8E}" dt="2023-06-04T19:49:10.905" v="18145" actId="478"/>
          <ac:spMkLst>
            <pc:docMk/>
            <pc:sldMk cId="697849536" sldId="277"/>
            <ac:spMk id="3" creationId="{D902D075-2F03-0A1F-B543-48C799D679A3}"/>
          </ac:spMkLst>
        </pc:spChg>
        <pc:spChg chg="add mod">
          <ac:chgData name="Yoann BAULAZ" userId="e8eb627b-701c-42ea-aac4-a5503d39b6c3" providerId="ADAL" clId="{328F5665-26F9-4136-9649-0E576FE93E8E}" dt="2023-06-04T19:52:35.927" v="18195" actId="1076"/>
          <ac:spMkLst>
            <pc:docMk/>
            <pc:sldMk cId="697849536" sldId="277"/>
            <ac:spMk id="4" creationId="{C6816F25-B4CB-E636-7251-788DBFA3F970}"/>
          </ac:spMkLst>
        </pc:spChg>
        <pc:spChg chg="mod">
          <ac:chgData name="Yoann BAULAZ" userId="e8eb627b-701c-42ea-aac4-a5503d39b6c3" providerId="ADAL" clId="{328F5665-26F9-4136-9649-0E576FE93E8E}" dt="2023-06-04T19:48:54.653" v="18129"/>
          <ac:spMkLst>
            <pc:docMk/>
            <pc:sldMk cId="697849536" sldId="277"/>
            <ac:spMk id="7" creationId="{D10F0173-A0C1-D4A0-6656-0C39C3E9F436}"/>
          </ac:spMkLst>
        </pc:spChg>
        <pc:spChg chg="add mod">
          <ac:chgData name="Yoann BAULAZ" userId="e8eb627b-701c-42ea-aac4-a5503d39b6c3" providerId="ADAL" clId="{328F5665-26F9-4136-9649-0E576FE93E8E}" dt="2023-06-04T19:50:53.221" v="18173" actId="1076"/>
          <ac:spMkLst>
            <pc:docMk/>
            <pc:sldMk cId="697849536" sldId="277"/>
            <ac:spMk id="8" creationId="{61EC213D-C881-C6E1-C6FE-171AD9A15912}"/>
          </ac:spMkLst>
        </pc:spChg>
        <pc:spChg chg="del">
          <ac:chgData name="Yoann BAULAZ" userId="e8eb627b-701c-42ea-aac4-a5503d39b6c3" providerId="ADAL" clId="{328F5665-26F9-4136-9649-0E576FE93E8E}" dt="2023-06-04T19:52:50.098" v="18197" actId="478"/>
          <ac:spMkLst>
            <pc:docMk/>
            <pc:sldMk cId="697849536" sldId="277"/>
            <ac:spMk id="11" creationId="{FD0C71DC-265F-4FA9-35DA-7F9A86C02A8A}"/>
          </ac:spMkLst>
        </pc:spChg>
        <pc:spChg chg="add mod">
          <ac:chgData name="Yoann BAULAZ" userId="e8eb627b-701c-42ea-aac4-a5503d39b6c3" providerId="ADAL" clId="{328F5665-26F9-4136-9649-0E576FE93E8E}" dt="2023-06-04T19:52:21.418" v="18192" actId="1035"/>
          <ac:spMkLst>
            <pc:docMk/>
            <pc:sldMk cId="697849536" sldId="277"/>
            <ac:spMk id="12" creationId="{AA0595BC-4AD5-669D-5125-296E792F7533}"/>
          </ac:spMkLst>
        </pc:spChg>
        <pc:spChg chg="del">
          <ac:chgData name="Yoann BAULAZ" userId="e8eb627b-701c-42ea-aac4-a5503d39b6c3" providerId="ADAL" clId="{328F5665-26F9-4136-9649-0E576FE93E8E}" dt="2023-06-04T19:52:52.389" v="18198" actId="478"/>
          <ac:spMkLst>
            <pc:docMk/>
            <pc:sldMk cId="697849536" sldId="277"/>
            <ac:spMk id="16" creationId="{44E73EAB-80DB-E395-E6AD-05016450F261}"/>
          </ac:spMkLst>
        </pc:spChg>
        <pc:grpChg chg="add mod">
          <ac:chgData name="Yoann BAULAZ" userId="e8eb627b-701c-42ea-aac4-a5503d39b6c3" providerId="ADAL" clId="{328F5665-26F9-4136-9649-0E576FE93E8E}" dt="2023-06-04T19:52:35.927" v="18195" actId="1076"/>
          <ac:grpSpMkLst>
            <pc:docMk/>
            <pc:sldMk cId="697849536" sldId="277"/>
            <ac:grpSpMk id="5" creationId="{33EE99B4-E4C3-01B5-5A21-5BF67919E700}"/>
          </ac:grpSpMkLst>
        </pc:grpChg>
        <pc:grpChg chg="del">
          <ac:chgData name="Yoann BAULAZ" userId="e8eb627b-701c-42ea-aac4-a5503d39b6c3" providerId="ADAL" clId="{328F5665-26F9-4136-9649-0E576FE93E8E}" dt="2023-06-04T19:52:50.098" v="18197" actId="478"/>
          <ac:grpSpMkLst>
            <pc:docMk/>
            <pc:sldMk cId="697849536" sldId="277"/>
            <ac:grpSpMk id="41" creationId="{E04DCEF2-964A-8EE7-4AF0-FEF7F4CA0836}"/>
          </ac:grpSpMkLst>
        </pc:grpChg>
        <pc:picChg chg="mod">
          <ac:chgData name="Yoann BAULAZ" userId="e8eb627b-701c-42ea-aac4-a5503d39b6c3" providerId="ADAL" clId="{328F5665-26F9-4136-9649-0E576FE93E8E}" dt="2023-06-04T19:48:54.653" v="18129"/>
          <ac:picMkLst>
            <pc:docMk/>
            <pc:sldMk cId="697849536" sldId="277"/>
            <ac:picMk id="6" creationId="{F48288BE-27CB-AFB4-F432-506BBD7C480F}"/>
          </ac:picMkLst>
        </pc:picChg>
        <pc:picChg chg="mod">
          <ac:chgData name="Yoann BAULAZ" userId="e8eb627b-701c-42ea-aac4-a5503d39b6c3" providerId="ADAL" clId="{328F5665-26F9-4136-9649-0E576FE93E8E}" dt="2023-06-04T19:52:28.753" v="18194" actId="14100"/>
          <ac:picMkLst>
            <pc:docMk/>
            <pc:sldMk cId="697849536" sldId="277"/>
            <ac:picMk id="10" creationId="{381DE62C-EA62-F012-35D5-B36673EB3258}"/>
          </ac:picMkLst>
        </pc:picChg>
      </pc:sldChg>
      <pc:sldChg chg="addSp delSp modSp mod modNotesTx">
        <pc:chgData name="Yoann BAULAZ" userId="e8eb627b-701c-42ea-aac4-a5503d39b6c3" providerId="ADAL" clId="{328F5665-26F9-4136-9649-0E576FE93E8E}" dt="2023-06-04T20:07:03.673" v="19884" actId="20577"/>
        <pc:sldMkLst>
          <pc:docMk/>
          <pc:sldMk cId="347203893" sldId="278"/>
        </pc:sldMkLst>
        <pc:spChg chg="mod">
          <ac:chgData name="Yoann BAULAZ" userId="e8eb627b-701c-42ea-aac4-a5503d39b6c3" providerId="ADAL" clId="{328F5665-26F9-4136-9649-0E576FE93E8E}" dt="2023-06-04T20:07:03.673" v="19884" actId="20577"/>
          <ac:spMkLst>
            <pc:docMk/>
            <pc:sldMk cId="347203893" sldId="278"/>
            <ac:spMk id="2" creationId="{4C4C1C3E-009B-4C43-A023-6FCDAB613DC1}"/>
          </ac:spMkLst>
        </pc:spChg>
        <pc:spChg chg="add mod">
          <ac:chgData name="Yoann BAULAZ" userId="e8eb627b-701c-42ea-aac4-a5503d39b6c3" providerId="ADAL" clId="{328F5665-26F9-4136-9649-0E576FE93E8E}" dt="2023-06-04T19:54:36.179" v="18310"/>
          <ac:spMkLst>
            <pc:docMk/>
            <pc:sldMk cId="347203893" sldId="278"/>
            <ac:spMk id="4" creationId="{43CE973B-9575-A3D5-3772-F6C523E63D76}"/>
          </ac:spMkLst>
        </pc:spChg>
        <pc:picChg chg="add mod">
          <ac:chgData name="Yoann BAULAZ" userId="e8eb627b-701c-42ea-aac4-a5503d39b6c3" providerId="ADAL" clId="{328F5665-26F9-4136-9649-0E576FE93E8E}" dt="2023-06-04T19:54:36.179" v="18310"/>
          <ac:picMkLst>
            <pc:docMk/>
            <pc:sldMk cId="347203893" sldId="278"/>
            <ac:picMk id="3" creationId="{D8D37EB2-611D-1A20-8B49-C4C2ABEE9F6D}"/>
          </ac:picMkLst>
        </pc:picChg>
        <pc:picChg chg="del">
          <ac:chgData name="Yoann BAULAZ" userId="e8eb627b-701c-42ea-aac4-a5503d39b6c3" providerId="ADAL" clId="{328F5665-26F9-4136-9649-0E576FE93E8E}" dt="2023-06-04T19:54:35.546" v="18309" actId="478"/>
          <ac:picMkLst>
            <pc:docMk/>
            <pc:sldMk cId="347203893" sldId="278"/>
            <ac:picMk id="10" creationId="{381DE62C-EA62-F012-35D5-B36673EB3258}"/>
          </ac:picMkLst>
        </pc:picChg>
      </pc:sldChg>
      <pc:sldChg chg="addSp delSp modSp mod modNotesTx">
        <pc:chgData name="Yoann BAULAZ" userId="e8eb627b-701c-42ea-aac4-a5503d39b6c3" providerId="ADAL" clId="{328F5665-26F9-4136-9649-0E576FE93E8E}" dt="2023-06-04T20:07:11.412" v="19896" actId="20577"/>
        <pc:sldMkLst>
          <pc:docMk/>
          <pc:sldMk cId="2576580174" sldId="279"/>
        </pc:sldMkLst>
        <pc:spChg chg="mod">
          <ac:chgData name="Yoann BAULAZ" userId="e8eb627b-701c-42ea-aac4-a5503d39b6c3" providerId="ADAL" clId="{328F5665-26F9-4136-9649-0E576FE93E8E}" dt="2023-06-04T20:07:11.412" v="19896" actId="20577"/>
          <ac:spMkLst>
            <pc:docMk/>
            <pc:sldMk cId="2576580174" sldId="279"/>
            <ac:spMk id="2" creationId="{4C4C1C3E-009B-4C43-A023-6FCDAB613DC1}"/>
          </ac:spMkLst>
        </pc:spChg>
        <pc:spChg chg="add mod">
          <ac:chgData name="Yoann BAULAZ" userId="e8eb627b-701c-42ea-aac4-a5503d39b6c3" providerId="ADAL" clId="{328F5665-26F9-4136-9649-0E576FE93E8E}" dt="2023-06-04T19:54:39.879" v="18312"/>
          <ac:spMkLst>
            <pc:docMk/>
            <pc:sldMk cId="2576580174" sldId="279"/>
            <ac:spMk id="4" creationId="{B85DA47F-B4DB-7D4C-8128-5717868AA4F9}"/>
          </ac:spMkLst>
        </pc:spChg>
        <pc:picChg chg="add mod">
          <ac:chgData name="Yoann BAULAZ" userId="e8eb627b-701c-42ea-aac4-a5503d39b6c3" providerId="ADAL" clId="{328F5665-26F9-4136-9649-0E576FE93E8E}" dt="2023-06-04T19:54:39.879" v="18312"/>
          <ac:picMkLst>
            <pc:docMk/>
            <pc:sldMk cId="2576580174" sldId="279"/>
            <ac:picMk id="3" creationId="{0A0B70A4-2292-8DE2-EB9B-51556845DA3B}"/>
          </ac:picMkLst>
        </pc:picChg>
        <pc:picChg chg="del">
          <ac:chgData name="Yoann BAULAZ" userId="e8eb627b-701c-42ea-aac4-a5503d39b6c3" providerId="ADAL" clId="{328F5665-26F9-4136-9649-0E576FE93E8E}" dt="2023-06-04T19:54:39.277" v="18311" actId="478"/>
          <ac:picMkLst>
            <pc:docMk/>
            <pc:sldMk cId="2576580174" sldId="279"/>
            <ac:picMk id="10" creationId="{381DE62C-EA62-F012-35D5-B36673EB3258}"/>
          </ac:picMkLst>
        </pc:picChg>
      </pc:sldChg>
      <pc:sldChg chg="addSp delSp modSp mod modNotesTx">
        <pc:chgData name="Yoann BAULAZ" userId="e8eb627b-701c-42ea-aac4-a5503d39b6c3" providerId="ADAL" clId="{328F5665-26F9-4136-9649-0E576FE93E8E}" dt="2023-06-04T20:07:18.802" v="19908" actId="20577"/>
        <pc:sldMkLst>
          <pc:docMk/>
          <pc:sldMk cId="3610463755" sldId="280"/>
        </pc:sldMkLst>
        <pc:spChg chg="mod">
          <ac:chgData name="Yoann BAULAZ" userId="e8eb627b-701c-42ea-aac4-a5503d39b6c3" providerId="ADAL" clId="{328F5665-26F9-4136-9649-0E576FE93E8E}" dt="2023-06-04T20:07:18.802" v="19908" actId="20577"/>
          <ac:spMkLst>
            <pc:docMk/>
            <pc:sldMk cId="3610463755" sldId="280"/>
            <ac:spMk id="2" creationId="{4C4C1C3E-009B-4C43-A023-6FCDAB613DC1}"/>
          </ac:spMkLst>
        </pc:spChg>
        <pc:spChg chg="add mod">
          <ac:chgData name="Yoann BAULAZ" userId="e8eb627b-701c-42ea-aac4-a5503d39b6c3" providerId="ADAL" clId="{328F5665-26F9-4136-9649-0E576FE93E8E}" dt="2023-06-04T19:54:44.207" v="18314"/>
          <ac:spMkLst>
            <pc:docMk/>
            <pc:sldMk cId="3610463755" sldId="280"/>
            <ac:spMk id="4" creationId="{B8025C9A-D0F6-B4E9-DA69-0D07C58E95D8}"/>
          </ac:spMkLst>
        </pc:spChg>
        <pc:picChg chg="add mod">
          <ac:chgData name="Yoann BAULAZ" userId="e8eb627b-701c-42ea-aac4-a5503d39b6c3" providerId="ADAL" clId="{328F5665-26F9-4136-9649-0E576FE93E8E}" dt="2023-06-04T19:54:44.207" v="18314"/>
          <ac:picMkLst>
            <pc:docMk/>
            <pc:sldMk cId="3610463755" sldId="280"/>
            <ac:picMk id="3" creationId="{9209D8C9-2CE8-0AEE-6D19-7EC6E07F0AD0}"/>
          </ac:picMkLst>
        </pc:picChg>
        <pc:picChg chg="del">
          <ac:chgData name="Yoann BAULAZ" userId="e8eb627b-701c-42ea-aac4-a5503d39b6c3" providerId="ADAL" clId="{328F5665-26F9-4136-9649-0E576FE93E8E}" dt="2023-06-04T19:54:43.422" v="18313" actId="478"/>
          <ac:picMkLst>
            <pc:docMk/>
            <pc:sldMk cId="3610463755" sldId="280"/>
            <ac:picMk id="10" creationId="{381DE62C-EA62-F012-35D5-B36673EB3258}"/>
          </ac:picMkLst>
        </pc:picChg>
      </pc:sldChg>
      <pc:sldChg chg="addSp delSp modSp mod modNotesTx">
        <pc:chgData name="Yoann BAULAZ" userId="e8eb627b-701c-42ea-aac4-a5503d39b6c3" providerId="ADAL" clId="{328F5665-26F9-4136-9649-0E576FE93E8E}" dt="2023-06-04T20:07:28.874" v="19928" actId="20577"/>
        <pc:sldMkLst>
          <pc:docMk/>
          <pc:sldMk cId="3230727091" sldId="281"/>
        </pc:sldMkLst>
        <pc:spChg chg="mod">
          <ac:chgData name="Yoann BAULAZ" userId="e8eb627b-701c-42ea-aac4-a5503d39b6c3" providerId="ADAL" clId="{328F5665-26F9-4136-9649-0E576FE93E8E}" dt="2023-06-04T20:07:28.874" v="19928" actId="20577"/>
          <ac:spMkLst>
            <pc:docMk/>
            <pc:sldMk cId="3230727091" sldId="281"/>
            <ac:spMk id="2" creationId="{4C4C1C3E-009B-4C43-A023-6FCDAB613DC1}"/>
          </ac:spMkLst>
        </pc:spChg>
        <pc:spChg chg="add mod">
          <ac:chgData name="Yoann BAULAZ" userId="e8eb627b-701c-42ea-aac4-a5503d39b6c3" providerId="ADAL" clId="{328F5665-26F9-4136-9649-0E576FE93E8E}" dt="2023-06-04T19:54:48.673" v="18316"/>
          <ac:spMkLst>
            <pc:docMk/>
            <pc:sldMk cId="3230727091" sldId="281"/>
            <ac:spMk id="8" creationId="{74298C61-ECC8-E835-C32A-EDF62784962A}"/>
          </ac:spMkLst>
        </pc:spChg>
        <pc:spChg chg="mod">
          <ac:chgData name="Yoann BAULAZ" userId="e8eb627b-701c-42ea-aac4-a5503d39b6c3" providerId="ADAL" clId="{328F5665-26F9-4136-9649-0E576FE93E8E}" dt="2023-06-04T19:54:58.857" v="18338" actId="1035"/>
          <ac:spMkLst>
            <pc:docMk/>
            <pc:sldMk cId="3230727091" sldId="281"/>
            <ac:spMk id="15" creationId="{C46CBF5D-4FB5-6EDE-54CD-53F7AAAD38F5}"/>
          </ac:spMkLst>
        </pc:spChg>
        <pc:spChg chg="mod">
          <ac:chgData name="Yoann BAULAZ" userId="e8eb627b-701c-42ea-aac4-a5503d39b6c3" providerId="ADAL" clId="{328F5665-26F9-4136-9649-0E576FE93E8E}" dt="2023-06-04T19:55:04.160" v="18358" actId="1036"/>
          <ac:spMkLst>
            <pc:docMk/>
            <pc:sldMk cId="3230727091" sldId="281"/>
            <ac:spMk id="20" creationId="{23459974-919F-D637-0C8E-1BC0422E89C6}"/>
          </ac:spMkLst>
        </pc:spChg>
        <pc:picChg chg="add mod">
          <ac:chgData name="Yoann BAULAZ" userId="e8eb627b-701c-42ea-aac4-a5503d39b6c3" providerId="ADAL" clId="{328F5665-26F9-4136-9649-0E576FE93E8E}" dt="2023-06-04T19:54:48.673" v="18316"/>
          <ac:picMkLst>
            <pc:docMk/>
            <pc:sldMk cId="3230727091" sldId="281"/>
            <ac:picMk id="7" creationId="{B4871AA8-3C80-AEA7-86FC-DF260E5B9716}"/>
          </ac:picMkLst>
        </pc:picChg>
        <pc:picChg chg="del">
          <ac:chgData name="Yoann BAULAZ" userId="e8eb627b-701c-42ea-aac4-a5503d39b6c3" providerId="ADAL" clId="{328F5665-26F9-4136-9649-0E576FE93E8E}" dt="2023-06-04T19:54:47.977" v="18315" actId="478"/>
          <ac:picMkLst>
            <pc:docMk/>
            <pc:sldMk cId="3230727091" sldId="281"/>
            <ac:picMk id="10" creationId="{381DE62C-EA62-F012-35D5-B36673EB3258}"/>
          </ac:picMkLst>
        </pc:picChg>
      </pc:sldChg>
      <pc:sldChg chg="addSp delSp modSp mod modNotesTx">
        <pc:chgData name="Yoann BAULAZ" userId="e8eb627b-701c-42ea-aac4-a5503d39b6c3" providerId="ADAL" clId="{328F5665-26F9-4136-9649-0E576FE93E8E}" dt="2023-06-04T20:11:05.980" v="20423" actId="20577"/>
        <pc:sldMkLst>
          <pc:docMk/>
          <pc:sldMk cId="2943510857" sldId="282"/>
        </pc:sldMkLst>
        <pc:spChg chg="mod">
          <ac:chgData name="Yoann BAULAZ" userId="e8eb627b-701c-42ea-aac4-a5503d39b6c3" providerId="ADAL" clId="{328F5665-26F9-4136-9649-0E576FE93E8E}" dt="2023-06-04T20:07:36.542" v="19942" actId="20577"/>
          <ac:spMkLst>
            <pc:docMk/>
            <pc:sldMk cId="2943510857" sldId="282"/>
            <ac:spMk id="2" creationId="{01864FCD-4E8C-1717-D0E8-6F777FA5552D}"/>
          </ac:spMkLst>
        </pc:spChg>
        <pc:spChg chg="del">
          <ac:chgData name="Yoann BAULAZ" userId="e8eb627b-701c-42ea-aac4-a5503d39b6c3" providerId="ADAL" clId="{328F5665-26F9-4136-9649-0E576FE93E8E}" dt="2023-06-04T20:07:48.507" v="19945" actId="478"/>
          <ac:spMkLst>
            <pc:docMk/>
            <pc:sldMk cId="2943510857" sldId="282"/>
            <ac:spMk id="4" creationId="{6FC08738-1DD0-448E-EB73-D3C145F1B56C}"/>
          </ac:spMkLst>
        </pc:spChg>
        <pc:spChg chg="add mod">
          <ac:chgData name="Yoann BAULAZ" userId="e8eb627b-701c-42ea-aac4-a5503d39b6c3" providerId="ADAL" clId="{328F5665-26F9-4136-9649-0E576FE93E8E}" dt="2023-06-04T20:08:14.541" v="19953" actId="1035"/>
          <ac:spMkLst>
            <pc:docMk/>
            <pc:sldMk cId="2943510857" sldId="282"/>
            <ac:spMk id="5" creationId="{D6839FF2-C983-7C21-D328-0B22026929CF}"/>
          </ac:spMkLst>
        </pc:spChg>
        <pc:spChg chg="mod">
          <ac:chgData name="Yoann BAULAZ" userId="e8eb627b-701c-42ea-aac4-a5503d39b6c3" providerId="ADAL" clId="{328F5665-26F9-4136-9649-0E576FE93E8E}" dt="2023-06-04T20:07:38.761" v="19943"/>
          <ac:spMkLst>
            <pc:docMk/>
            <pc:sldMk cId="2943510857" sldId="282"/>
            <ac:spMk id="8" creationId="{33155035-3F3D-F848-EE9F-372713903B4F}"/>
          </ac:spMkLst>
        </pc:spChg>
        <pc:grpChg chg="add mod">
          <ac:chgData name="Yoann BAULAZ" userId="e8eb627b-701c-42ea-aac4-a5503d39b6c3" providerId="ADAL" clId="{328F5665-26F9-4136-9649-0E576FE93E8E}" dt="2023-06-04T20:08:04.804" v="19949" actId="1076"/>
          <ac:grpSpMkLst>
            <pc:docMk/>
            <pc:sldMk cId="2943510857" sldId="282"/>
            <ac:grpSpMk id="6" creationId="{6FAB4376-C86A-94E8-EBAB-3CC94FEB090D}"/>
          </ac:grpSpMkLst>
        </pc:grpChg>
        <pc:picChg chg="mod">
          <ac:chgData name="Yoann BAULAZ" userId="e8eb627b-701c-42ea-aac4-a5503d39b6c3" providerId="ADAL" clId="{328F5665-26F9-4136-9649-0E576FE93E8E}" dt="2023-06-04T20:07:38.761" v="19943"/>
          <ac:picMkLst>
            <pc:docMk/>
            <pc:sldMk cId="2943510857" sldId="282"/>
            <ac:picMk id="7" creationId="{3375128A-9536-3754-7986-35F1B543EC3C}"/>
          </ac:picMkLst>
        </pc:picChg>
      </pc:sldChg>
      <pc:sldChg chg="modSp mod modNotesTx">
        <pc:chgData name="Yoann BAULAZ" userId="e8eb627b-701c-42ea-aac4-a5503d39b6c3" providerId="ADAL" clId="{328F5665-26F9-4136-9649-0E576FE93E8E}" dt="2023-06-04T20:12:23.479" v="20532" actId="20577"/>
        <pc:sldMkLst>
          <pc:docMk/>
          <pc:sldMk cId="24673596" sldId="283"/>
        </pc:sldMkLst>
        <pc:spChg chg="mod">
          <ac:chgData name="Yoann BAULAZ" userId="e8eb627b-701c-42ea-aac4-a5503d39b6c3" providerId="ADAL" clId="{328F5665-26F9-4136-9649-0E576FE93E8E}" dt="2023-06-04T20:12:23.479" v="20532" actId="20577"/>
          <ac:spMkLst>
            <pc:docMk/>
            <pc:sldMk cId="24673596" sldId="283"/>
            <ac:spMk id="4" creationId="{7B2BBB70-C4CC-D9B3-9A3E-79965045CC95}"/>
          </ac:spMkLst>
        </pc:spChg>
      </pc:sldChg>
      <pc:sldChg chg="modSp mod modNotesTx">
        <pc:chgData name="Yoann BAULAZ" userId="e8eb627b-701c-42ea-aac4-a5503d39b6c3" providerId="ADAL" clId="{328F5665-26F9-4136-9649-0E576FE93E8E}" dt="2023-06-04T20:20:43.125" v="21767" actId="20577"/>
        <pc:sldMkLst>
          <pc:docMk/>
          <pc:sldMk cId="752841484" sldId="284"/>
        </pc:sldMkLst>
        <pc:spChg chg="mod">
          <ac:chgData name="Yoann BAULAZ" userId="e8eb627b-701c-42ea-aac4-a5503d39b6c3" providerId="ADAL" clId="{328F5665-26F9-4136-9649-0E576FE93E8E}" dt="2023-06-04T20:20:43.125" v="21767" actId="20577"/>
          <ac:spMkLst>
            <pc:docMk/>
            <pc:sldMk cId="752841484" sldId="284"/>
            <ac:spMk id="3" creationId="{7920AE61-BDCA-CDDB-161B-A2E7BBA4C199}"/>
          </ac:spMkLst>
        </pc:spChg>
        <pc:spChg chg="mod">
          <ac:chgData name="Yoann BAULAZ" userId="e8eb627b-701c-42ea-aac4-a5503d39b6c3" providerId="ADAL" clId="{328F5665-26F9-4136-9649-0E576FE93E8E}" dt="2023-06-04T20:20:24.494" v="21765" actId="1076"/>
          <ac:spMkLst>
            <pc:docMk/>
            <pc:sldMk cId="752841484" sldId="284"/>
            <ac:spMk id="4" creationId="{3792717F-A045-4D51-4CC9-B265F1B0C284}"/>
          </ac:spMkLst>
        </pc:spChg>
      </pc:sldChg>
      <pc:sldChg chg="addSp delSp modSp add mod modNotesTx">
        <pc:chgData name="Yoann BAULAZ" userId="e8eb627b-701c-42ea-aac4-a5503d39b6c3" providerId="ADAL" clId="{328F5665-26F9-4136-9649-0E576FE93E8E}" dt="2023-06-04T20:53:05.829" v="22468" actId="20577"/>
        <pc:sldMkLst>
          <pc:docMk/>
          <pc:sldMk cId="854937169" sldId="286"/>
        </pc:sldMkLst>
        <pc:spChg chg="mod">
          <ac:chgData name="Yoann BAULAZ" userId="e8eb627b-701c-42ea-aac4-a5503d39b6c3" providerId="ADAL" clId="{328F5665-26F9-4136-9649-0E576FE93E8E}" dt="2023-06-04T20:53:05.829" v="22468" actId="20577"/>
          <ac:spMkLst>
            <pc:docMk/>
            <pc:sldMk cId="854937169" sldId="286"/>
            <ac:spMk id="3" creationId="{7920AE61-BDCA-CDDB-161B-A2E7BBA4C199}"/>
          </ac:spMkLst>
        </pc:spChg>
        <pc:spChg chg="del">
          <ac:chgData name="Yoann BAULAZ" userId="e8eb627b-701c-42ea-aac4-a5503d39b6c3" providerId="ADAL" clId="{328F5665-26F9-4136-9649-0E576FE93E8E}" dt="2023-06-04T20:21:00.774" v="21771" actId="478"/>
          <ac:spMkLst>
            <pc:docMk/>
            <pc:sldMk cId="854937169" sldId="286"/>
            <ac:spMk id="4" creationId="{3792717F-A045-4D51-4CC9-B265F1B0C284}"/>
          </ac:spMkLst>
        </pc:spChg>
        <pc:spChg chg="add del mod">
          <ac:chgData name="Yoann BAULAZ" userId="e8eb627b-701c-42ea-aac4-a5503d39b6c3" providerId="ADAL" clId="{328F5665-26F9-4136-9649-0E576FE93E8E}" dt="2023-06-04T20:20:53.126" v="21768" actId="478"/>
          <ac:spMkLst>
            <pc:docMk/>
            <pc:sldMk cId="854937169" sldId="286"/>
            <ac:spMk id="5" creationId="{494B9A86-3303-330F-F3E2-4DF2B1A9BCC9}"/>
          </ac:spMkLst>
        </pc:spChg>
        <pc:spChg chg="add mod">
          <ac:chgData name="Yoann BAULAZ" userId="e8eb627b-701c-42ea-aac4-a5503d39b6c3" providerId="ADAL" clId="{328F5665-26F9-4136-9649-0E576FE93E8E}" dt="2023-06-04T20:21:04.100" v="21772" actId="14100"/>
          <ac:spMkLst>
            <pc:docMk/>
            <pc:sldMk cId="854937169" sldId="286"/>
            <ac:spMk id="6" creationId="{AA1EAFDB-5C6E-4E69-A8E6-59A0FF99BD7C}"/>
          </ac:spMkLst>
        </pc:spChg>
        <pc:spChg chg="add mod">
          <ac:chgData name="Yoann BAULAZ" userId="e8eb627b-701c-42ea-aac4-a5503d39b6c3" providerId="ADAL" clId="{328F5665-26F9-4136-9649-0E576FE93E8E}" dt="2023-06-04T20:20:53.667" v="21769"/>
          <ac:spMkLst>
            <pc:docMk/>
            <pc:sldMk cId="854937169" sldId="286"/>
            <ac:spMk id="7" creationId="{3DFD400E-2685-F298-9C41-5589BD71A331}"/>
          </ac:spMkLst>
        </pc:spChg>
      </pc:sldChg>
      <pc:sldChg chg="delSp add mod modNotesTx">
        <pc:chgData name="Yoann BAULAZ" userId="e8eb627b-701c-42ea-aac4-a5503d39b6c3" providerId="ADAL" clId="{328F5665-26F9-4136-9649-0E576FE93E8E}" dt="2023-06-04T19:21:45.075" v="16046" actId="6549"/>
        <pc:sldMkLst>
          <pc:docMk/>
          <pc:sldMk cId="1944929748" sldId="287"/>
        </pc:sldMkLst>
        <pc:spChg chg="del">
          <ac:chgData name="Yoann BAULAZ" userId="e8eb627b-701c-42ea-aac4-a5503d39b6c3" providerId="ADAL" clId="{328F5665-26F9-4136-9649-0E576FE93E8E}" dt="2023-06-02T14:26:44.802" v="4311" actId="478"/>
          <ac:spMkLst>
            <pc:docMk/>
            <pc:sldMk cId="1944929748" sldId="287"/>
            <ac:spMk id="14" creationId="{4E470C0F-3B11-22C3-0932-C717CB01796E}"/>
          </ac:spMkLst>
        </pc:spChg>
        <pc:spChg chg="del">
          <ac:chgData name="Yoann BAULAZ" userId="e8eb627b-701c-42ea-aac4-a5503d39b6c3" providerId="ADAL" clId="{328F5665-26F9-4136-9649-0E576FE93E8E}" dt="2023-06-02T14:26:44.802" v="4311" actId="478"/>
          <ac:spMkLst>
            <pc:docMk/>
            <pc:sldMk cId="1944929748" sldId="287"/>
            <ac:spMk id="15" creationId="{3CD63DE6-54D2-A698-CD20-8CCB93ABE620}"/>
          </ac:spMkLst>
        </pc:spChg>
        <pc:spChg chg="del">
          <ac:chgData name="Yoann BAULAZ" userId="e8eb627b-701c-42ea-aac4-a5503d39b6c3" providerId="ADAL" clId="{328F5665-26F9-4136-9649-0E576FE93E8E}" dt="2023-06-02T14:26:44.802" v="4311" actId="478"/>
          <ac:spMkLst>
            <pc:docMk/>
            <pc:sldMk cId="1944929748" sldId="287"/>
            <ac:spMk id="18" creationId="{D9AFB727-48BF-5FDD-0667-A14197AD4697}"/>
          </ac:spMkLst>
        </pc:spChg>
        <pc:grpChg chg="del">
          <ac:chgData name="Yoann BAULAZ" userId="e8eb627b-701c-42ea-aac4-a5503d39b6c3" providerId="ADAL" clId="{328F5665-26F9-4136-9649-0E576FE93E8E}" dt="2023-06-02T14:26:44.802" v="4311" actId="478"/>
          <ac:grpSpMkLst>
            <pc:docMk/>
            <pc:sldMk cId="1944929748" sldId="287"/>
            <ac:grpSpMk id="10" creationId="{D1749BD1-4672-68A1-429F-36960A1EF023}"/>
          </ac:grpSpMkLst>
        </pc:grpChg>
      </pc:sldChg>
      <pc:sldChg chg="add modNotesTx">
        <pc:chgData name="Yoann BAULAZ" userId="e8eb627b-701c-42ea-aac4-a5503d39b6c3" providerId="ADAL" clId="{328F5665-26F9-4136-9649-0E576FE93E8E}" dt="2023-06-04T19:23:46.704" v="16462" actId="6549"/>
        <pc:sldMkLst>
          <pc:docMk/>
          <pc:sldMk cId="2659893850" sldId="288"/>
        </pc:sldMkLst>
      </pc:sldChg>
      <pc:sldChg chg="add del">
        <pc:chgData name="Yoann BAULAZ" userId="e8eb627b-701c-42ea-aac4-a5503d39b6c3" providerId="ADAL" clId="{328F5665-26F9-4136-9649-0E576FE93E8E}" dt="2023-06-04T19:12:12.088" v="14940" actId="2890"/>
        <pc:sldMkLst>
          <pc:docMk/>
          <pc:sldMk cId="2519168784" sldId="289"/>
        </pc:sldMkLst>
      </pc:sldChg>
      <pc:sldChg chg="add del">
        <pc:chgData name="Yoann BAULAZ" userId="e8eb627b-701c-42ea-aac4-a5503d39b6c3" providerId="ADAL" clId="{328F5665-26F9-4136-9649-0E576FE93E8E}" dt="2023-06-04T19:33:25.251" v="16833" actId="47"/>
        <pc:sldMkLst>
          <pc:docMk/>
          <pc:sldMk cId="3044315131" sldId="289"/>
        </pc:sldMkLst>
      </pc:sldChg>
      <pc:sldChg chg="addSp delSp modSp add mod modNotesTx">
        <pc:chgData name="Yoann BAULAZ" userId="e8eb627b-701c-42ea-aac4-a5503d39b6c3" providerId="ADAL" clId="{328F5665-26F9-4136-9649-0E576FE93E8E}" dt="2023-06-04T19:44:29.281" v="17981" actId="478"/>
        <pc:sldMkLst>
          <pc:docMk/>
          <pc:sldMk cId="21202557" sldId="290"/>
        </pc:sldMkLst>
        <pc:spChg chg="del">
          <ac:chgData name="Yoann BAULAZ" userId="e8eb627b-701c-42ea-aac4-a5503d39b6c3" providerId="ADAL" clId="{328F5665-26F9-4136-9649-0E576FE93E8E}" dt="2023-06-04T19:44:00.428" v="17970" actId="478"/>
          <ac:spMkLst>
            <pc:docMk/>
            <pc:sldMk cId="21202557" sldId="290"/>
            <ac:spMk id="2" creationId="{4C4C1C3E-009B-4C43-A023-6FCDAB613DC1}"/>
          </ac:spMkLst>
        </pc:spChg>
        <pc:spChg chg="del">
          <ac:chgData name="Yoann BAULAZ" userId="e8eb627b-701c-42ea-aac4-a5503d39b6c3" providerId="ADAL" clId="{328F5665-26F9-4136-9649-0E576FE93E8E}" dt="2023-06-04T19:43:57.015" v="17969" actId="478"/>
          <ac:spMkLst>
            <pc:docMk/>
            <pc:sldMk cId="21202557" sldId="290"/>
            <ac:spMk id="9" creationId="{E913A16B-5036-76AD-D02F-9ED7FD576F91}"/>
          </ac:spMkLst>
        </pc:spChg>
        <pc:spChg chg="add del mod">
          <ac:chgData name="Yoann BAULAZ" userId="e8eb627b-701c-42ea-aac4-a5503d39b6c3" providerId="ADAL" clId="{328F5665-26F9-4136-9649-0E576FE93E8E}" dt="2023-06-04T19:44:06.926" v="17973" actId="478"/>
          <ac:spMkLst>
            <pc:docMk/>
            <pc:sldMk cId="21202557" sldId="290"/>
            <ac:spMk id="13" creationId="{28F3F9AF-3932-F960-F7ED-0F41228DEE34}"/>
          </ac:spMkLst>
        </pc:spChg>
        <pc:spChg chg="add del mod">
          <ac:chgData name="Yoann BAULAZ" userId="e8eb627b-701c-42ea-aac4-a5503d39b6c3" providerId="ADAL" clId="{328F5665-26F9-4136-9649-0E576FE93E8E}" dt="2023-06-04T19:44:05.253" v="17972" actId="478"/>
          <ac:spMkLst>
            <pc:docMk/>
            <pc:sldMk cId="21202557" sldId="290"/>
            <ac:spMk id="14" creationId="{88122051-0765-C3C5-DAE1-CBE921BAD77E}"/>
          </ac:spMkLst>
        </pc:spChg>
        <pc:spChg chg="mod">
          <ac:chgData name="Yoann BAULAZ" userId="e8eb627b-701c-42ea-aac4-a5503d39b6c3" providerId="ADAL" clId="{328F5665-26F9-4136-9649-0E576FE93E8E}" dt="2023-06-04T19:44:01.499" v="17971"/>
          <ac:spMkLst>
            <pc:docMk/>
            <pc:sldMk cId="21202557" sldId="290"/>
            <ac:spMk id="17" creationId="{2EBA51DE-ADE3-5FB5-7B93-3ABAA6AEBEC5}"/>
          </ac:spMkLst>
        </pc:spChg>
        <pc:spChg chg="add mod">
          <ac:chgData name="Yoann BAULAZ" userId="e8eb627b-701c-42ea-aac4-a5503d39b6c3" providerId="ADAL" clId="{328F5665-26F9-4136-9649-0E576FE93E8E}" dt="2023-06-04T19:44:01.499" v="17971"/>
          <ac:spMkLst>
            <pc:docMk/>
            <pc:sldMk cId="21202557" sldId="290"/>
            <ac:spMk id="18" creationId="{9F6CC4EF-584F-0C10-CCBE-4066F47A5C80}"/>
          </ac:spMkLst>
        </pc:spChg>
        <pc:spChg chg="add mod">
          <ac:chgData name="Yoann BAULAZ" userId="e8eb627b-701c-42ea-aac4-a5503d39b6c3" providerId="ADAL" clId="{328F5665-26F9-4136-9649-0E576FE93E8E}" dt="2023-06-04T19:44:01.499" v="17971"/>
          <ac:spMkLst>
            <pc:docMk/>
            <pc:sldMk cId="21202557" sldId="290"/>
            <ac:spMk id="19" creationId="{C57A80C2-EC57-593B-9FAC-61A8C4F5D915}"/>
          </ac:spMkLst>
        </pc:spChg>
        <pc:spChg chg="add mod">
          <ac:chgData name="Yoann BAULAZ" userId="e8eb627b-701c-42ea-aac4-a5503d39b6c3" providerId="ADAL" clId="{328F5665-26F9-4136-9649-0E576FE93E8E}" dt="2023-06-04T19:44:17.281" v="17976" actId="1036"/>
          <ac:spMkLst>
            <pc:docMk/>
            <pc:sldMk cId="21202557" sldId="290"/>
            <ac:spMk id="20" creationId="{2D051A0F-7C0D-A2F3-86A1-8C34280AEDAD}"/>
          </ac:spMkLst>
        </pc:spChg>
        <pc:spChg chg="mod">
          <ac:chgData name="Yoann BAULAZ" userId="e8eb627b-701c-42ea-aac4-a5503d39b6c3" providerId="ADAL" clId="{328F5665-26F9-4136-9649-0E576FE93E8E}" dt="2023-06-04T19:44:09.806" v="17974"/>
          <ac:spMkLst>
            <pc:docMk/>
            <pc:sldMk cId="21202557" sldId="290"/>
            <ac:spMk id="23" creationId="{46FD1A5D-4352-40F4-36E5-5FFCAA896ABB}"/>
          </ac:spMkLst>
        </pc:spChg>
        <pc:spChg chg="add del mod">
          <ac:chgData name="Yoann BAULAZ" userId="e8eb627b-701c-42ea-aac4-a5503d39b6c3" providerId="ADAL" clId="{328F5665-26F9-4136-9649-0E576FE93E8E}" dt="2023-06-04T19:44:23.585" v="17979" actId="478"/>
          <ac:spMkLst>
            <pc:docMk/>
            <pc:sldMk cId="21202557" sldId="290"/>
            <ac:spMk id="24" creationId="{45A2D0EB-A69A-48C2-BEA1-0444CAB3C35D}"/>
          </ac:spMkLst>
        </pc:spChg>
        <pc:spChg chg="add del mod">
          <ac:chgData name="Yoann BAULAZ" userId="e8eb627b-701c-42ea-aac4-a5503d39b6c3" providerId="ADAL" clId="{328F5665-26F9-4136-9649-0E576FE93E8E}" dt="2023-06-04T19:44:27.023" v="17980" actId="478"/>
          <ac:spMkLst>
            <pc:docMk/>
            <pc:sldMk cId="21202557" sldId="290"/>
            <ac:spMk id="25" creationId="{EBEDD393-FDA0-B803-03DA-AF10B9354CE6}"/>
          </ac:spMkLst>
        </pc:spChg>
        <pc:grpChg chg="del">
          <ac:chgData name="Yoann BAULAZ" userId="e8eb627b-701c-42ea-aac4-a5503d39b6c3" providerId="ADAL" clId="{328F5665-26F9-4136-9649-0E576FE93E8E}" dt="2023-06-04T19:43:57.015" v="17969" actId="478"/>
          <ac:grpSpMkLst>
            <pc:docMk/>
            <pc:sldMk cId="21202557" sldId="290"/>
            <ac:grpSpMk id="5" creationId="{56111E5F-2FF8-EB6C-7FE2-29A1A3B0EBBE}"/>
          </ac:grpSpMkLst>
        </pc:grpChg>
        <pc:grpChg chg="add mod">
          <ac:chgData name="Yoann BAULAZ" userId="e8eb627b-701c-42ea-aac4-a5503d39b6c3" providerId="ADAL" clId="{328F5665-26F9-4136-9649-0E576FE93E8E}" dt="2023-06-04T19:44:01.499" v="17971"/>
          <ac:grpSpMkLst>
            <pc:docMk/>
            <pc:sldMk cId="21202557" sldId="290"/>
            <ac:grpSpMk id="15" creationId="{DD50F251-BC2C-BE6B-4DAD-2321551772A0}"/>
          </ac:grpSpMkLst>
        </pc:grpChg>
        <pc:grpChg chg="add del mod">
          <ac:chgData name="Yoann BAULAZ" userId="e8eb627b-701c-42ea-aac4-a5503d39b6c3" providerId="ADAL" clId="{328F5665-26F9-4136-9649-0E576FE93E8E}" dt="2023-06-04T19:44:29.281" v="17981" actId="478"/>
          <ac:grpSpMkLst>
            <pc:docMk/>
            <pc:sldMk cId="21202557" sldId="290"/>
            <ac:grpSpMk id="21" creationId="{910CA1BF-B144-E2DB-A830-1B0CDC5F799B}"/>
          </ac:grpSpMkLst>
        </pc:grpChg>
        <pc:picChg chg="add mod">
          <ac:chgData name="Yoann BAULAZ" userId="e8eb627b-701c-42ea-aac4-a5503d39b6c3" providerId="ADAL" clId="{328F5665-26F9-4136-9649-0E576FE93E8E}" dt="2023-06-04T19:33:17.396" v="16832" actId="14100"/>
          <ac:picMkLst>
            <pc:docMk/>
            <pc:sldMk cId="21202557" sldId="290"/>
            <ac:picMk id="10" creationId="{F62A5075-0081-9915-1E32-BE970BB67A92}"/>
          </ac:picMkLst>
        </pc:picChg>
        <pc:picChg chg="mod">
          <ac:chgData name="Yoann BAULAZ" userId="e8eb627b-701c-42ea-aac4-a5503d39b6c3" providerId="ADAL" clId="{328F5665-26F9-4136-9649-0E576FE93E8E}" dt="2023-06-04T19:44:01.499" v="17971"/>
          <ac:picMkLst>
            <pc:docMk/>
            <pc:sldMk cId="21202557" sldId="290"/>
            <ac:picMk id="16" creationId="{E2A3A37E-8158-7806-BEEC-60F4A59B1DF9}"/>
          </ac:picMkLst>
        </pc:picChg>
        <pc:picChg chg="mod">
          <ac:chgData name="Yoann BAULAZ" userId="e8eb627b-701c-42ea-aac4-a5503d39b6c3" providerId="ADAL" clId="{328F5665-26F9-4136-9649-0E576FE93E8E}" dt="2023-06-04T19:44:09.806" v="17974"/>
          <ac:picMkLst>
            <pc:docMk/>
            <pc:sldMk cId="21202557" sldId="290"/>
            <ac:picMk id="22" creationId="{E8C6C34C-164F-3934-7165-D0B1C1CA4933}"/>
          </ac:picMkLst>
        </pc:picChg>
      </pc:sldChg>
      <pc:sldChg chg="delSp modSp add del mod modNotesTx">
        <pc:chgData name="Yoann BAULAZ" userId="e8eb627b-701c-42ea-aac4-a5503d39b6c3" providerId="ADAL" clId="{328F5665-26F9-4136-9649-0E576FE93E8E}" dt="2023-06-04T19:58:39.482" v="18872" actId="47"/>
        <pc:sldMkLst>
          <pc:docMk/>
          <pc:sldMk cId="411361697" sldId="291"/>
        </pc:sldMkLst>
        <pc:spChg chg="del">
          <ac:chgData name="Yoann BAULAZ" userId="e8eb627b-701c-42ea-aac4-a5503d39b6c3" providerId="ADAL" clId="{328F5665-26F9-4136-9649-0E576FE93E8E}" dt="2023-06-04T19:53:13.711" v="18200" actId="478"/>
          <ac:spMkLst>
            <pc:docMk/>
            <pc:sldMk cId="411361697" sldId="291"/>
            <ac:spMk id="4" creationId="{C6816F25-B4CB-E636-7251-788DBFA3F970}"/>
          </ac:spMkLst>
        </pc:spChg>
        <pc:spChg chg="del">
          <ac:chgData name="Yoann BAULAZ" userId="e8eb627b-701c-42ea-aac4-a5503d39b6c3" providerId="ADAL" clId="{328F5665-26F9-4136-9649-0E576FE93E8E}" dt="2023-06-04T19:54:21.630" v="18308" actId="478"/>
          <ac:spMkLst>
            <pc:docMk/>
            <pc:sldMk cId="411361697" sldId="291"/>
            <ac:spMk id="8" creationId="{61EC213D-C881-C6E1-C6FE-171AD9A15912}"/>
          </ac:spMkLst>
        </pc:spChg>
        <pc:spChg chg="mod">
          <ac:chgData name="Yoann BAULAZ" userId="e8eb627b-701c-42ea-aac4-a5503d39b6c3" providerId="ADAL" clId="{328F5665-26F9-4136-9649-0E576FE93E8E}" dt="2023-06-04T19:53:10.395" v="18199" actId="14100"/>
          <ac:spMkLst>
            <pc:docMk/>
            <pc:sldMk cId="411361697" sldId="291"/>
            <ac:spMk id="12" creationId="{AA0595BC-4AD5-669D-5125-296E792F7533}"/>
          </ac:spMkLst>
        </pc:spChg>
        <pc:grpChg chg="del">
          <ac:chgData name="Yoann BAULAZ" userId="e8eb627b-701c-42ea-aac4-a5503d39b6c3" providerId="ADAL" clId="{328F5665-26F9-4136-9649-0E576FE93E8E}" dt="2023-06-04T19:53:13.711" v="18200" actId="478"/>
          <ac:grpSpMkLst>
            <pc:docMk/>
            <pc:sldMk cId="411361697" sldId="291"/>
            <ac:grpSpMk id="5" creationId="{33EE99B4-E4C3-01B5-5A21-5BF67919E700}"/>
          </ac:grpSpMkLst>
        </pc:gr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Classeur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pieChart>
        <c:varyColors val="1"/>
        <c:ser>
          <c:idx val="0"/>
          <c:order val="0"/>
          <c:dPt>
            <c:idx val="0"/>
            <c:bubble3D val="0"/>
            <c:spPr>
              <a:solidFill>
                <a:schemeClr val="accent1">
                  <a:shade val="53000"/>
                </a:schemeClr>
              </a:solidFill>
              <a:ln w="19050">
                <a:solidFill>
                  <a:schemeClr val="lt1"/>
                </a:solidFill>
              </a:ln>
              <a:effectLst/>
            </c:spPr>
            <c:extLst>
              <c:ext xmlns:c16="http://schemas.microsoft.com/office/drawing/2014/chart" uri="{C3380CC4-5D6E-409C-BE32-E72D297353CC}">
                <c16:uniqueId val="{00000001-D464-4991-9F17-59D67AB75AF1}"/>
              </c:ext>
            </c:extLst>
          </c:dPt>
          <c:dPt>
            <c:idx val="1"/>
            <c:bubble3D val="0"/>
            <c:spPr>
              <a:solidFill>
                <a:schemeClr val="accent1">
                  <a:shade val="76000"/>
                </a:schemeClr>
              </a:solidFill>
              <a:ln w="19050">
                <a:solidFill>
                  <a:schemeClr val="lt1"/>
                </a:solidFill>
              </a:ln>
              <a:effectLst/>
            </c:spPr>
            <c:extLst>
              <c:ext xmlns:c16="http://schemas.microsoft.com/office/drawing/2014/chart" uri="{C3380CC4-5D6E-409C-BE32-E72D297353CC}">
                <c16:uniqueId val="{00000003-D464-4991-9F17-59D67AB75AF1}"/>
              </c:ext>
            </c:extLst>
          </c:dPt>
          <c:dPt>
            <c:idx val="2"/>
            <c:bubble3D val="0"/>
            <c:spPr>
              <a:solidFill>
                <a:schemeClr val="accent1"/>
              </a:solidFill>
              <a:ln w="19050">
                <a:solidFill>
                  <a:schemeClr val="lt1"/>
                </a:solidFill>
              </a:ln>
              <a:effectLst/>
            </c:spPr>
            <c:extLst>
              <c:ext xmlns:c16="http://schemas.microsoft.com/office/drawing/2014/chart" uri="{C3380CC4-5D6E-409C-BE32-E72D297353CC}">
                <c16:uniqueId val="{00000005-D464-4991-9F17-59D67AB75AF1}"/>
              </c:ext>
            </c:extLst>
          </c:dPt>
          <c:dPt>
            <c:idx val="3"/>
            <c:bubble3D val="0"/>
            <c:spPr>
              <a:solidFill>
                <a:schemeClr val="accent1">
                  <a:tint val="77000"/>
                </a:schemeClr>
              </a:solidFill>
              <a:ln w="19050">
                <a:solidFill>
                  <a:schemeClr val="lt1"/>
                </a:solidFill>
              </a:ln>
              <a:effectLst/>
            </c:spPr>
            <c:extLst>
              <c:ext xmlns:c16="http://schemas.microsoft.com/office/drawing/2014/chart" uri="{C3380CC4-5D6E-409C-BE32-E72D297353CC}">
                <c16:uniqueId val="{00000007-D464-4991-9F17-59D67AB75AF1}"/>
              </c:ext>
            </c:extLst>
          </c:dPt>
          <c:dPt>
            <c:idx val="4"/>
            <c:bubble3D val="0"/>
            <c:spPr>
              <a:solidFill>
                <a:schemeClr val="accent1">
                  <a:tint val="54000"/>
                </a:schemeClr>
              </a:solidFill>
              <a:ln w="19050">
                <a:solidFill>
                  <a:schemeClr val="lt1"/>
                </a:solidFill>
              </a:ln>
              <a:effectLst/>
            </c:spPr>
            <c:extLst>
              <c:ext xmlns:c16="http://schemas.microsoft.com/office/drawing/2014/chart" uri="{C3380CC4-5D6E-409C-BE32-E72D297353CC}">
                <c16:uniqueId val="{00000009-D464-4991-9F17-59D67AB75AF1}"/>
              </c:ext>
            </c:extLst>
          </c:dPt>
          <c:dLbls>
            <c:dLbl>
              <c:idx val="1"/>
              <c:layout>
                <c:manualLayout>
                  <c:x val="1.3888888888888838E-2"/>
                  <c:y val="0"/>
                </c:manualLayout>
              </c:layout>
              <c:spPr>
                <a:solidFill>
                  <a:sysClr val="window" lastClr="FFFFFF"/>
                </a:solidFill>
                <a:ln>
                  <a:noFill/>
                </a:ln>
                <a:effectLst/>
              </c:spPr>
              <c:txPr>
                <a:bodyPr rot="0" spcFirstLastPara="1" vertOverflow="clip" horzOverflow="clip" vert="horz" wrap="square" lIns="38100" tIns="0" rIns="38100" bIns="19050" anchor="ctr" anchorCtr="1">
                  <a:spAutoFit/>
                </a:bodyPr>
                <a:lstStyle/>
                <a:p>
                  <a:pPr>
                    <a:defRPr sz="1200" b="1" i="0" u="none" strike="noStrike" kern="1200" baseline="0">
                      <a:solidFill>
                        <a:srgbClr val="2E29A0"/>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spPr xmlns:c15="http://schemas.microsoft.com/office/drawing/2012/chart">
                    <a:prstGeom prst="wedgeRectCallout">
                      <a:avLst/>
                    </a:prstGeom>
                    <a:noFill/>
                    <a:ln>
                      <a:noFill/>
                    </a:ln>
                  </c15:spPr>
                </c:ext>
                <c:ext xmlns:c16="http://schemas.microsoft.com/office/drawing/2014/chart" uri="{C3380CC4-5D6E-409C-BE32-E72D297353CC}">
                  <c16:uniqueId val="{00000003-D464-4991-9F17-59D67AB75AF1}"/>
                </c:ext>
              </c:extLst>
            </c:dLbl>
            <c:spPr>
              <a:solidFill>
                <a:sysClr val="window" lastClr="FFFFFF"/>
              </a:solidFill>
              <a:ln>
                <a:noFill/>
              </a:ln>
              <a:effectLst/>
            </c:spPr>
            <c:txPr>
              <a:bodyPr rot="0" spcFirstLastPara="1" vertOverflow="clip" horzOverflow="clip" vert="horz" wrap="square" lIns="38100" tIns="19050" rIns="38100" bIns="19050" anchor="ctr" anchorCtr="1">
                <a:spAutoFit/>
              </a:bodyPr>
              <a:lstStyle/>
              <a:p>
                <a:pPr>
                  <a:defRPr sz="1200" b="1" i="0" u="none" strike="noStrike" kern="1200" baseline="0">
                    <a:solidFill>
                      <a:srgbClr val="2E29A0"/>
                    </a:solidFill>
                    <a:latin typeface="+mn-lt"/>
                    <a:ea typeface="+mn-ea"/>
                    <a:cs typeface="+mn-cs"/>
                  </a:defRPr>
                </a:pPr>
                <a:endParaRPr lang="en-US"/>
              </a:p>
            </c:txPr>
            <c:dLblPos val="outEnd"/>
            <c:showLegendKey val="0"/>
            <c:showVal val="0"/>
            <c:showCatName val="1"/>
            <c:showSerName val="0"/>
            <c:showPercent val="1"/>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ext>
            </c:extLst>
          </c:dLbls>
          <c:cat>
            <c:strRef>
              <c:f>Feuil1!$A$2:$A$6</c:f>
              <c:strCache>
                <c:ptCount val="5"/>
                <c:pt idx="0">
                  <c:v>TRL7</c:v>
                </c:pt>
                <c:pt idx="1">
                  <c:v>TRL6</c:v>
                </c:pt>
                <c:pt idx="2">
                  <c:v>TRL5</c:v>
                </c:pt>
                <c:pt idx="3">
                  <c:v>TRL9</c:v>
                </c:pt>
                <c:pt idx="4">
                  <c:v>TRL8</c:v>
                </c:pt>
              </c:strCache>
            </c:strRef>
          </c:cat>
          <c:val>
            <c:numRef>
              <c:f>Feuil1!$C$2:$C$6</c:f>
              <c:numCache>
                <c:formatCode>General</c:formatCode>
                <c:ptCount val="5"/>
                <c:pt idx="0">
                  <c:v>38.578680203045693</c:v>
                </c:pt>
                <c:pt idx="1">
                  <c:v>23.604060913705585</c:v>
                </c:pt>
                <c:pt idx="2">
                  <c:v>23.604060913705585</c:v>
                </c:pt>
                <c:pt idx="3">
                  <c:v>5.5837563451776662</c:v>
                </c:pt>
                <c:pt idx="4">
                  <c:v>8.6294416243654819</c:v>
                </c:pt>
              </c:numCache>
            </c:numRef>
          </c:val>
          <c:extLst>
            <c:ext xmlns:c16="http://schemas.microsoft.com/office/drawing/2014/chart" uri="{C3380CC4-5D6E-409C-BE32-E72D297353CC}">
              <c16:uniqueId val="{0000000A-D464-4991-9F17-59D67AB75AF1}"/>
            </c:ext>
          </c:extLst>
        </c:ser>
        <c:dLbls>
          <c:showLegendKey val="0"/>
          <c:showVal val="0"/>
          <c:showCatName val="0"/>
          <c:showSerName val="0"/>
          <c:showPercent val="0"/>
          <c:showBubbleSize val="0"/>
          <c:showLeaderLines val="0"/>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4">
  <a:schemeClr val="accent1"/>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6B3A2517-1C46-40C4-B9C5-F63CB109933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02C58576-24F6-4A45-9DA4-0D200F58811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EAD8D13-B4A8-406C-B643-597874737986}" type="datetimeFigureOut">
              <a:rPr lang="fr-FR" smtClean="0"/>
              <a:t>04/06/2023</a:t>
            </a:fld>
            <a:endParaRPr lang="fr-FR"/>
          </a:p>
        </p:txBody>
      </p:sp>
      <p:sp>
        <p:nvSpPr>
          <p:cNvPr id="4" name="Espace réservé du pied de page 3">
            <a:extLst>
              <a:ext uri="{FF2B5EF4-FFF2-40B4-BE49-F238E27FC236}">
                <a16:creationId xmlns:a16="http://schemas.microsoft.com/office/drawing/2014/main" id="{5C25831A-4CCE-482E-A53D-CFDA537649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54A08D3-586C-45D1-9774-2031E9C3FE7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C5B3355-30DF-4022-B51F-ECE3C7E10D4E}" type="slidenum">
              <a:rPr lang="fr-FR" smtClean="0"/>
              <a:t>‹N°›</a:t>
            </a:fld>
            <a:endParaRPr lang="fr-FR"/>
          </a:p>
        </p:txBody>
      </p:sp>
    </p:spTree>
    <p:extLst>
      <p:ext uri="{BB962C8B-B14F-4D97-AF65-F5344CB8AC3E}">
        <p14:creationId xmlns:p14="http://schemas.microsoft.com/office/powerpoint/2010/main" val="3403685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DCA5055-D68F-44D8-B132-883CE11144A4}" type="datetimeFigureOut">
              <a:rPr lang="fr-FR" smtClean="0"/>
              <a:t>04/06/2023</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05DB741-06E4-45D1-B828-7281918ABE0C}" type="slidenum">
              <a:rPr lang="fr-FR" smtClean="0"/>
              <a:t>‹N°›</a:t>
            </a:fld>
            <a:endParaRPr lang="fr-FR"/>
          </a:p>
        </p:txBody>
      </p:sp>
    </p:spTree>
    <p:extLst>
      <p:ext uri="{BB962C8B-B14F-4D97-AF65-F5344CB8AC3E}">
        <p14:creationId xmlns:p14="http://schemas.microsoft.com/office/powerpoint/2010/main" val="2941036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a:t>
            </a:fld>
            <a:endParaRPr lang="fr-FR"/>
          </a:p>
        </p:txBody>
      </p:sp>
    </p:spTree>
    <p:extLst>
      <p:ext uri="{BB962C8B-B14F-4D97-AF65-F5344CB8AC3E}">
        <p14:creationId xmlns:p14="http://schemas.microsoft.com/office/powerpoint/2010/main" val="4151173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seconde approche, l’approche </a:t>
            </a:r>
            <a:r>
              <a:rPr lang="fr-FR" dirty="0" err="1"/>
              <a:t>bottom</a:t>
            </a:r>
            <a:r>
              <a:rPr lang="fr-FR" dirty="0"/>
              <a:t>-up analyse l’impact des mesures d’engagement à l’échelle des territoires. </a:t>
            </a:r>
          </a:p>
          <a:p>
            <a:endParaRPr lang="fr-FR" dirty="0"/>
          </a:p>
          <a:p>
            <a:r>
              <a:rPr lang="fr-FR" dirty="0"/>
              <a:t>Celle-ci part des projets et de l’application des cadres légaux dans les territoires. </a:t>
            </a:r>
          </a:p>
          <a:p>
            <a:endParaRPr lang="fr-FR" dirty="0"/>
          </a:p>
          <a:p>
            <a:r>
              <a:rPr lang="fr-FR" dirty="0"/>
              <a:t>L’intérêt du couplage de ces approches est d’avoir une analyse multi-échelle de l’engagement des communautés locales.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10</a:t>
            </a:fld>
            <a:endParaRPr lang="fr-FR"/>
          </a:p>
        </p:txBody>
      </p:sp>
    </p:spTree>
    <p:extLst>
      <p:ext uri="{BB962C8B-B14F-4D97-AF65-F5344CB8AC3E}">
        <p14:creationId xmlns:p14="http://schemas.microsoft.com/office/powerpoint/2010/main" val="4115153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Notre approche se base sur un état de l’art des cadres réglementaires définissant les autorisations nécessaires au déploiement des énergies marines et les règles d’engagement des communautés locales. </a:t>
            </a:r>
          </a:p>
          <a:p>
            <a:endParaRPr lang="fr-FR" dirty="0"/>
          </a:p>
          <a:p>
            <a:r>
              <a:rPr lang="fr-FR" dirty="0"/>
              <a:t>Nous avons aussi fait le choix d’interroger les développeurs et gestionnaires de sites pilotes, du fait de leur positionnement particulier entre nos deux niveaux d’analyse.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11</a:t>
            </a:fld>
            <a:endParaRPr lang="fr-FR"/>
          </a:p>
        </p:txBody>
      </p:sp>
    </p:spTree>
    <p:extLst>
      <p:ext uri="{BB962C8B-B14F-4D97-AF65-F5344CB8AC3E}">
        <p14:creationId xmlns:p14="http://schemas.microsoft.com/office/powerpoint/2010/main" val="21880425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l’approche Top-Down, les questionnaires aux développeurs interrogent le contenu des cadres légaux, et identifient ls verrous à leur application</a:t>
            </a:r>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12</a:t>
            </a:fld>
            <a:endParaRPr lang="fr-FR"/>
          </a:p>
        </p:txBody>
      </p:sp>
    </p:spTree>
    <p:extLst>
      <p:ext uri="{BB962C8B-B14F-4D97-AF65-F5344CB8AC3E}">
        <p14:creationId xmlns:p14="http://schemas.microsoft.com/office/powerpoint/2010/main" val="34261253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l’approche </a:t>
            </a:r>
            <a:r>
              <a:rPr lang="fr-FR" dirty="0" err="1"/>
              <a:t>bottom</a:t>
            </a:r>
            <a:r>
              <a:rPr lang="fr-FR" dirty="0"/>
              <a:t>-up les questionnaires portaient sur les moyens pratiques mis en œuvre pour engager avec les communautés locales. A savoir : quelles sont les obligations légales en termes d’engagement et à partir de cela, nous avons approfondi la question en demandant aux développeurs de nous présenter leurs pratiques.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13</a:t>
            </a:fld>
            <a:endParaRPr lang="fr-FR"/>
          </a:p>
        </p:txBody>
      </p:sp>
    </p:spTree>
    <p:extLst>
      <p:ext uri="{BB962C8B-B14F-4D97-AF65-F5344CB8AC3E}">
        <p14:creationId xmlns:p14="http://schemas.microsoft.com/office/powerpoint/2010/main" val="1054829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L’étude a été menée auprès d’une 30aine de porteurs de projets d’énergies marines de 11 pays européens. </a:t>
            </a:r>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14</a:t>
            </a:fld>
            <a:endParaRPr lang="fr-FR"/>
          </a:p>
        </p:txBody>
      </p:sp>
    </p:spTree>
    <p:extLst>
      <p:ext uri="{BB962C8B-B14F-4D97-AF65-F5344CB8AC3E}">
        <p14:creationId xmlns:p14="http://schemas.microsoft.com/office/powerpoint/2010/main" val="171353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projets étudiés représentent différentes technologies d’énergies marines renouvelables, </a:t>
            </a:r>
            <a:r>
              <a:rPr lang="fr-FR" dirty="0" err="1"/>
              <a:t>correspondnat</a:t>
            </a:r>
            <a:r>
              <a:rPr lang="fr-FR" dirty="0"/>
              <a:t> à un niveau de maturité technologique variable en fonction des projets. La moitié des projets étudiés concernent des sites démonstrateurs de technologies </a:t>
            </a:r>
            <a:r>
              <a:rPr lang="fr-FR" dirty="0" err="1"/>
              <a:t>holomotrices</a:t>
            </a:r>
            <a:r>
              <a:rPr lang="fr-FR" dirty="0"/>
              <a:t> et hydrolien. Ces technologies correspondent à un niveau de maturité 5 et 6 et 38% des projets étudiés sont sites pilotes. </a:t>
            </a:r>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15</a:t>
            </a:fld>
            <a:endParaRPr lang="fr-FR"/>
          </a:p>
        </p:txBody>
      </p:sp>
    </p:spTree>
    <p:extLst>
      <p:ext uri="{BB962C8B-B14F-4D97-AF65-F5344CB8AC3E}">
        <p14:creationId xmlns:p14="http://schemas.microsoft.com/office/powerpoint/2010/main" val="85747736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cadre réglementaire et institutionnel des énergies marines varie fortement d’un pays à un autre.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Les développeurs doivent demander un certains nombre d’autorisations pour le déploiement de leur projets. Ces autorisations recoupent l’autorisation environnementale qui évalue les impacts du projet sur les écosystèmes, et différentes autres formes d’autorisations, comme l’autorisation d’occupation du domaine public maritime, l’autorisation pour raccorder le projet au réseau électrique, etc. La nature de ces autorisations varie d’un pays à un autre et selon les projets.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Certains pays, comme l’Italie ne doivent demander qu’une seule autorisation, à une seule autorité, et d’autres pays doivent demander plus de 4 à plus de 9 autorisations, celles-là mêmes qui doivent être demandées auprès de différentes autorités administratives.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La complexité du processus réglementaire dépend alors beaucoup de ces deux paramètres.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 3 caractéristiques sont importants à analyser pour étudier leur complexité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Pour analyser le contenu des cadres institutionnels et réglementaires, 3 composantes sont </a:t>
            </a:r>
            <a:r>
              <a:rPr lang="fr-FR" dirty="0" err="1"/>
              <a:t>intéress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 tableau synthétise 3 composantes des procédures d’autorisation des projets d’énergies océaniques pour différents pays européens.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Composantes </a:t>
            </a:r>
            <a:r>
              <a:rPr lang="fr-FR" dirty="0" err="1"/>
              <a:t>institutionnelleS</a:t>
            </a:r>
            <a:r>
              <a:rPr lang="fr-FR" dirty="0"/>
              <a:t> et réglementaires</a:t>
            </a:r>
          </a:p>
          <a:p>
            <a:endParaRPr lang="fr-FR" dirty="0"/>
          </a:p>
          <a:p>
            <a:r>
              <a:rPr lang="fr-FR" dirty="0"/>
              <a:t>3 composantes de ces procédures d’autorisation intéressantes : </a:t>
            </a:r>
          </a:p>
          <a:p>
            <a:pPr marL="228600" indent="-228600">
              <a:buAutoNum type="arabicPeriod"/>
            </a:pPr>
            <a:r>
              <a:rPr lang="fr-FR" dirty="0"/>
              <a:t>La métrique du calendrier : on a évalué la durée pour chaque pays (1mois à 4 ans)</a:t>
            </a:r>
          </a:p>
          <a:p>
            <a:pPr marL="228600" indent="-228600">
              <a:buAutoNum type="arabicPeriod"/>
            </a:pPr>
            <a:r>
              <a:rPr lang="fr-FR" dirty="0"/>
              <a:t>Le nombre d’autorités administratives impliquées pour délivrer les autorisations (varie entre 1 et 5)</a:t>
            </a:r>
          </a:p>
          <a:p>
            <a:pPr marL="228600" indent="-228600">
              <a:buAutoNum type="arabicPeriod"/>
            </a:pPr>
            <a:r>
              <a:rPr lang="fr-FR" dirty="0"/>
              <a:t>Le nombre d’autorisations à obtenir (qui va de 1 à plus de 9)</a:t>
            </a:r>
          </a:p>
          <a:p>
            <a:pPr marL="0" indent="0">
              <a:buNone/>
            </a:pPr>
            <a:endParaRPr lang="fr-FR" dirty="0"/>
          </a:p>
          <a:p>
            <a:pPr marL="0" indent="0">
              <a:buNone/>
            </a:pPr>
            <a:r>
              <a:rPr lang="fr-FR" dirty="0"/>
              <a:t>Auto </a:t>
            </a:r>
            <a:r>
              <a:rPr lang="fr-FR" dirty="0" err="1"/>
              <a:t>Enviro</a:t>
            </a:r>
            <a:r>
              <a:rPr lang="fr-FR" dirty="0"/>
              <a:t> : obligatoire en UE – pour évaluer les impacts – autorisation spécifiques si  a proximité d’aires protégées. </a:t>
            </a:r>
          </a:p>
          <a:p>
            <a:pPr marL="0" indent="0">
              <a:buNone/>
            </a:pPr>
            <a:endParaRPr lang="fr-FR" dirty="0"/>
          </a:p>
          <a:p>
            <a:pPr marL="0" indent="0">
              <a:buNone/>
            </a:pPr>
            <a:r>
              <a:rPr lang="fr-FR" dirty="0"/>
              <a:t>Diffère en fonction des pays: </a:t>
            </a:r>
          </a:p>
          <a:p>
            <a:pPr marL="0" indent="0">
              <a:buNone/>
            </a:pPr>
            <a:r>
              <a:rPr lang="fr-FR" dirty="0"/>
              <a:t>Différences : raccordement/ferme ; différentes autorisations pour les phases de vie des projets ; autorisations spécifiques pour les structures de raccordement à terre ; en fonction de la distance à la côte ou production</a:t>
            </a:r>
          </a:p>
          <a:p>
            <a:pPr marL="0" indent="0">
              <a:buNone/>
            </a:pPr>
            <a:endParaRPr lang="fr-FR" dirty="0"/>
          </a:p>
          <a:p>
            <a:pPr marL="0" indent="0">
              <a:buNone/>
            </a:pPr>
            <a:r>
              <a:rPr lang="fr-FR" dirty="0"/>
              <a:t>Durée va aussi varier en fonction des formes de la consultation des communautés locales. </a:t>
            </a:r>
          </a:p>
          <a:p>
            <a:pPr marL="0" indent="0">
              <a:buNone/>
            </a:pPr>
            <a:endParaRPr lang="fr-FR" dirty="0"/>
          </a:p>
          <a:p>
            <a:pPr marL="0" indent="0">
              <a:buNone/>
            </a:pPr>
            <a:endParaRPr lang="fr-FR" dirty="0"/>
          </a:p>
          <a:p>
            <a:pPr marL="0" indent="0">
              <a:buNone/>
            </a:pPr>
            <a:r>
              <a:rPr lang="fr-FR" dirty="0"/>
              <a:t>FR : &lt;12 miles : AE + demande d’autorisation utilisation public maritime  + déclaration d’autorité publique. </a:t>
            </a:r>
          </a:p>
          <a:p>
            <a:pPr marL="0" indent="0">
              <a:buNone/>
            </a:pPr>
            <a:r>
              <a:rPr lang="fr-FR" dirty="0"/>
              <a:t>Autres pays : </a:t>
            </a:r>
          </a:p>
          <a:p>
            <a:pPr marL="0" indent="0">
              <a:buNone/>
            </a:pPr>
            <a:r>
              <a:rPr lang="fr-FR" dirty="0"/>
              <a:t>IRELAND : autorisations à la fois pour « parc en mer » et « </a:t>
            </a:r>
            <a:r>
              <a:rPr lang="fr-FR" dirty="0" err="1"/>
              <a:t>cables</a:t>
            </a:r>
            <a:r>
              <a:rPr lang="fr-FR" dirty="0"/>
              <a:t> ». Licence d’exploitation de l’estran, permis de construire à terre. Autorisations spécifiques si projet est au sein d’une aire protégées. Licence supplémentaire pour droit de raccordement </a:t>
            </a:r>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16</a:t>
            </a:fld>
            <a:endParaRPr lang="fr-FR"/>
          </a:p>
        </p:txBody>
      </p:sp>
    </p:spTree>
    <p:extLst>
      <p:ext uri="{BB962C8B-B14F-4D97-AF65-F5344CB8AC3E}">
        <p14:creationId xmlns:p14="http://schemas.microsoft.com/office/powerpoint/2010/main" val="36703552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 découle un délai du processus d’autorisation variable entre les pays. Il est très court, inférieur à 1 an en Italie, et peut être très long, jusqu’à 4 ans en France ou en </a:t>
            </a:r>
            <a:r>
              <a:rPr lang="fr-FR" dirty="0" err="1"/>
              <a:t>Irelande</a:t>
            </a:r>
            <a:r>
              <a:rPr lang="fr-FR" dirty="0"/>
              <a:t>.</a:t>
            </a:r>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17</a:t>
            </a:fld>
            <a:endParaRPr lang="fr-FR"/>
          </a:p>
        </p:txBody>
      </p:sp>
    </p:spTree>
    <p:extLst>
      <p:ext uri="{BB962C8B-B14F-4D97-AF65-F5344CB8AC3E}">
        <p14:creationId xmlns:p14="http://schemas.microsoft.com/office/powerpoint/2010/main" val="18524273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Au-delà du nombre d’entités administratives et du nombre d’autorisations réglementaires, nous avons demandé aux développeurs de prioriser les paramètres qui selon eux présentaient des verrous au déploiement de leurs projets. </a:t>
            </a:r>
          </a:p>
          <a:p>
            <a:endParaRPr lang="fr-FR" dirty="0"/>
          </a:p>
          <a:p>
            <a:r>
              <a:rPr lang="fr-FR" dirty="0"/>
              <a:t>Le principal verrou identifié correspond à la variabilité des politiques nationales dans les différents pays. Les développeurs mettent en avant le manque d’homogénéité entre les procédures entre les différents pays européens; </a:t>
            </a:r>
          </a:p>
          <a:p>
            <a:endParaRPr lang="fr-FR" dirty="0"/>
          </a:p>
          <a:p>
            <a:r>
              <a:rPr lang="fr-FR" dirty="0"/>
              <a:t>Le second verrou fait écho aux résultats précédents et concerne la complexité des procédures administratives, suivies par le nombre d’entités administratives impliquées dans les processus d’autorisation</a:t>
            </a:r>
          </a:p>
          <a:p>
            <a:endParaRPr lang="fr-FR" dirty="0"/>
          </a:p>
          <a:p>
            <a:r>
              <a:rPr lang="fr-FR" dirty="0"/>
              <a:t>Puis, les autres verrous concernent la réalisation des études d’impacts environnementaux, la planification </a:t>
            </a:r>
            <a:r>
              <a:rPr lang="fr-FR" dirty="0" err="1"/>
              <a:t>mairtime</a:t>
            </a:r>
            <a:r>
              <a:rPr lang="fr-FR" dirty="0"/>
              <a:t>, la consultation avec les parties prenantes locales et les politiques européennes.</a:t>
            </a:r>
          </a:p>
          <a:p>
            <a:r>
              <a:rPr lang="fr-FR" dirty="0"/>
              <a:t>Notamment, du point de vue des développeurs, les processus de consultation et d’engagement des parties prenantes non suffisamment cadrés sont un défi important pour les déploiements d'énergie marine.</a:t>
            </a:r>
          </a:p>
          <a:p>
            <a:endParaRPr lang="fr-FR" dirty="0"/>
          </a:p>
          <a:p>
            <a:endParaRPr lang="fr-FR" dirty="0"/>
          </a:p>
          <a:p>
            <a:endParaRPr lang="fr-FR" dirty="0"/>
          </a:p>
          <a:p>
            <a:endParaRPr lang="fr-FR" dirty="0"/>
          </a:p>
          <a:p>
            <a:endParaRPr lang="fr-FR" dirty="0"/>
          </a:p>
          <a:p>
            <a:r>
              <a:rPr lang="fr-FR" dirty="0"/>
              <a:t>Principaux obstacles perçus : </a:t>
            </a:r>
          </a:p>
          <a:p>
            <a:r>
              <a:rPr lang="fr-FR" dirty="0"/>
              <a:t>Politiques nationales &gt; les processus sont très différents des processus européens et cela complexifie vraiment les développeurs au développements des EO sur d’autres pays. La plupart des pays n’ont pas de cadres </a:t>
            </a:r>
            <a:r>
              <a:rPr lang="fr-FR" dirty="0" err="1"/>
              <a:t>plitiques</a:t>
            </a:r>
            <a:r>
              <a:rPr lang="fr-FR" dirty="0"/>
              <a:t> dédiés aux OE, ils sont éclatés dans différentes politiques sectorielles ce qui complexifie le </a:t>
            </a:r>
            <a:r>
              <a:rPr lang="fr-FR" dirty="0" err="1"/>
              <a:t>prcessus</a:t>
            </a:r>
            <a:endParaRPr lang="fr-FR" dirty="0"/>
          </a:p>
          <a:p>
            <a:r>
              <a:rPr lang="fr-FR" dirty="0"/>
              <a:t>Et nombre d’entités impliquées dans le processus</a:t>
            </a:r>
          </a:p>
          <a:p>
            <a:endParaRPr lang="fr-FR" dirty="0"/>
          </a:p>
          <a:p>
            <a:r>
              <a:rPr lang="fr-FR" dirty="0"/>
              <a:t>&gt; Cela reflète bien la revue de la littérature : plus il y a un nombre important de processus et d’intermédiaires, plus cela représente un obstacle.</a:t>
            </a:r>
          </a:p>
          <a:p>
            <a:endParaRPr lang="fr-FR" dirty="0"/>
          </a:p>
          <a:p>
            <a:r>
              <a:rPr lang="fr-FR" dirty="0"/>
              <a:t>Différences entre les développeurs ou gestionnaires de sites : </a:t>
            </a:r>
          </a:p>
          <a:p>
            <a:r>
              <a:rPr lang="fr-FR" dirty="0"/>
              <a:t>Mettent plus l’accent sur la «traduction des politiques européennes » et le fait qu’il y ait beaucoup de politiques UE a mettre en œuvre. Ils sont conscient du nombre de personnes impliquées brouillent le message, et la complexité de la consultation des PP a plutôt été mise en avant par les gestionnaires/régulateurs.</a:t>
            </a:r>
          </a:p>
          <a:p>
            <a:endParaRPr lang="fr-FR" dirty="0"/>
          </a:p>
          <a:p>
            <a:r>
              <a:rPr lang="fr-FR" dirty="0" err="1"/>
              <a:t>Procedures</a:t>
            </a:r>
            <a:r>
              <a:rPr lang="fr-FR" dirty="0"/>
              <a:t> </a:t>
            </a:r>
            <a:r>
              <a:rPr lang="fr-FR" dirty="0" err="1"/>
              <a:t>administratived</a:t>
            </a:r>
            <a:r>
              <a:rPr lang="fr-FR" dirty="0"/>
              <a:t> &gt; le parcours administratif pour faire les demande (comprendre les délais, le nombre d’interlocuteurs pour faire les demande, comprendre comment purger les délais de recours…)</a:t>
            </a:r>
          </a:p>
          <a:p>
            <a:endParaRPr lang="fr-FR" dirty="0"/>
          </a:p>
          <a:p>
            <a:endParaRPr lang="fr-FR" dirty="0"/>
          </a:p>
          <a:p>
            <a:endParaRPr lang="fr-FR" dirty="0"/>
          </a:p>
          <a:p>
            <a:endParaRPr lang="fr-FR" dirty="0"/>
          </a:p>
          <a:p>
            <a:r>
              <a:rPr lang="fr-FR" dirty="0"/>
              <a:t>Du point d </a:t>
            </a:r>
            <a:r>
              <a:rPr lang="fr-FR" dirty="0" err="1"/>
              <a:t>evue</a:t>
            </a:r>
            <a:r>
              <a:rPr lang="fr-FR" dirty="0"/>
              <a:t> des développeurs, les processus d’engagement des parties prenantes non suffisamment cadrés sont un défi important pour les déploiements d'énergie marine. Ces derniers peuvent subir des retards importants dus à l'opposition des communautés locales si les parties prenantes ne sont pas correctement impliquées. Cela peut s'avérer particulièrement difficile dans les régions où les secteurs des secteurs socio-économiques (de la pêche ou du tourisme, </a:t>
            </a:r>
            <a:r>
              <a:rPr lang="fr-FR" dirty="0" err="1"/>
              <a:t>etc</a:t>
            </a:r>
            <a:r>
              <a:rPr lang="fr-FR" dirty="0"/>
              <a:t>) sont importants. Le revers de la médaille : des stratégies de concertation/engagement qui vont souvent se concentrer ces « groupes de haut niveau » (PP clé), entrainant  moins d’efforts/d’actions vers le public en général.</a:t>
            </a:r>
          </a:p>
          <a:p>
            <a:endParaRPr lang="fr-FR" dirty="0"/>
          </a:p>
          <a:p>
            <a:r>
              <a:rPr lang="fr-FR" i="1" dirty="0"/>
              <a:t>D’autre part, des problèmes peuvent survenir lorsque la consultation n'est pas transparente et suffisamment réaliste quant aux résultats souhaités concernant les effets du projet sur la communauté locale, qu'il s'agisse de programmes d'emploi et de participation locale aux bénéfices ou de projets potentiels. &gt; discussion?</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FF0000"/>
                </a:solidFill>
              </a:rPr>
              <a:t>Rhoda fait un lien de transition avec partie Yoann sur « consultation des parties prenantes »</a:t>
            </a:r>
          </a:p>
          <a:p>
            <a:r>
              <a:rPr lang="en-US" dirty="0"/>
              <a:t>MSP : le fait de ne pas </a:t>
            </a:r>
            <a:r>
              <a:rPr lang="en-US" dirty="0" err="1"/>
              <a:t>avoir</a:t>
            </a:r>
            <a:r>
              <a:rPr lang="en-US" dirty="0"/>
              <a:t> de vision à long </a:t>
            </a:r>
            <a:r>
              <a:rPr lang="en-US" dirty="0" err="1"/>
              <a:t>termes</a:t>
            </a:r>
            <a:r>
              <a:rPr lang="en-US" dirty="0"/>
              <a:t> du </a:t>
            </a:r>
            <a:r>
              <a:rPr lang="en-US" dirty="0" err="1"/>
              <a:t>déploiement</a:t>
            </a:r>
            <a:r>
              <a:rPr lang="en-US" dirty="0"/>
              <a:t> des EMR et pour la </a:t>
            </a:r>
            <a:r>
              <a:rPr lang="en-US" dirty="0" err="1"/>
              <a:t>plupart</a:t>
            </a:r>
            <a:r>
              <a:rPr lang="en-US" dirty="0"/>
              <a:t> des pays </a:t>
            </a:r>
            <a:r>
              <a:rPr lang="en-US" dirty="0" err="1"/>
              <a:t>c’est</a:t>
            </a:r>
            <a:r>
              <a:rPr lang="en-US" dirty="0"/>
              <a:t> du “</a:t>
            </a:r>
            <a:r>
              <a:rPr lang="en-US" dirty="0" err="1"/>
              <a:t>cas</a:t>
            </a:r>
            <a:r>
              <a:rPr lang="en-US" dirty="0"/>
              <a:t> par </a:t>
            </a:r>
            <a:r>
              <a:rPr lang="en-US" dirty="0" err="1"/>
              <a:t>cas</a:t>
            </a:r>
            <a:r>
              <a:rPr lang="en-US" dirty="0"/>
              <a:t>”. </a:t>
            </a:r>
            <a:r>
              <a:rPr lang="en-US" dirty="0" err="1"/>
              <a:t>Avoir</a:t>
            </a:r>
            <a:r>
              <a:rPr lang="en-US" dirty="0"/>
              <a:t> </a:t>
            </a:r>
            <a:r>
              <a:rPr lang="en-US" dirty="0" err="1"/>
              <a:t>ce</a:t>
            </a:r>
            <a:r>
              <a:rPr lang="en-US" dirty="0"/>
              <a:t> type de discussions </a:t>
            </a:r>
            <a:r>
              <a:rPr lang="en-US" dirty="0" err="1"/>
              <a:t>pourrait</a:t>
            </a:r>
            <a:r>
              <a:rPr lang="en-US" dirty="0"/>
              <a:t> </a:t>
            </a:r>
            <a:r>
              <a:rPr lang="en-US" dirty="0" err="1"/>
              <a:t>favoriser</a:t>
            </a:r>
            <a:r>
              <a:rPr lang="en-US" dirty="0"/>
              <a:t> les communications avec les PP et </a:t>
            </a:r>
            <a:r>
              <a:rPr lang="en-US" dirty="0" err="1"/>
              <a:t>dérisquer</a:t>
            </a:r>
            <a:r>
              <a:rPr lang="en-US" dirty="0"/>
              <a:t> les </a:t>
            </a:r>
            <a:r>
              <a:rPr lang="en-US" dirty="0" err="1"/>
              <a:t>projets</a:t>
            </a:r>
            <a:r>
              <a:rPr lang="en-US" dirty="0"/>
              <a:t> </a:t>
            </a:r>
            <a:r>
              <a:rPr lang="en-US" dirty="0" err="1"/>
              <a:t>en</a:t>
            </a:r>
            <a:r>
              <a:rPr lang="en-US" dirty="0"/>
              <a:t> </a:t>
            </a:r>
            <a:r>
              <a:rPr lang="en-US" dirty="0" err="1"/>
              <a:t>amont</a:t>
            </a:r>
            <a:r>
              <a:rPr lang="en-US" dirty="0"/>
              <a:t> de </a:t>
            </a:r>
            <a:r>
              <a:rPr lang="en-US" dirty="0" err="1"/>
              <a:t>leur</a:t>
            </a:r>
            <a:r>
              <a:rPr lang="en-US" dirty="0"/>
              <a:t> </a:t>
            </a:r>
            <a:r>
              <a:rPr lang="en-US" dirty="0" err="1"/>
              <a:t>développement</a:t>
            </a:r>
            <a:r>
              <a:rPr lang="en-US" dirty="0"/>
              <a:t>. Manque de politiques </a:t>
            </a:r>
            <a:r>
              <a:rPr lang="en-US" dirty="0" err="1"/>
              <a:t>nationales</a:t>
            </a:r>
            <a:r>
              <a:rPr lang="en-US" dirty="0"/>
              <a:t> </a:t>
            </a:r>
            <a:r>
              <a:rPr lang="en-US" dirty="0" err="1"/>
              <a:t>claires</a:t>
            </a:r>
            <a:r>
              <a:rPr lang="en-US" dirty="0"/>
              <a:t> pour le MSP rend plus </a:t>
            </a:r>
            <a:r>
              <a:rPr lang="en-US" dirty="0" err="1"/>
              <a:t>diffficile</a:t>
            </a:r>
            <a:r>
              <a:rPr lang="en-US" dirty="0"/>
              <a:t> le </a:t>
            </a:r>
            <a:r>
              <a:rPr lang="en-US" dirty="0" err="1"/>
              <a:t>processus</a:t>
            </a:r>
            <a:r>
              <a:rPr lang="en-US" dirty="0"/>
              <a:t> de consenting. </a:t>
            </a:r>
          </a:p>
          <a:p>
            <a:r>
              <a:rPr lang="en-US" dirty="0"/>
              <a:t>Beaucoup </a:t>
            </a:r>
            <a:r>
              <a:rPr lang="en-US" dirty="0" err="1"/>
              <a:t>d’attentes</a:t>
            </a:r>
            <a:r>
              <a:rPr lang="en-US" dirty="0"/>
              <a:t> sur le strategic environmental assessment</a:t>
            </a:r>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18</a:t>
            </a:fld>
            <a:endParaRPr lang="fr-FR"/>
          </a:p>
        </p:txBody>
      </p:sp>
    </p:spTree>
    <p:extLst>
      <p:ext uri="{BB962C8B-B14F-4D97-AF65-F5344CB8AC3E}">
        <p14:creationId xmlns:p14="http://schemas.microsoft.com/office/powerpoint/2010/main" val="13014888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alors cherché à approfondir cette question et produire une typologie des formes d’engagement des communautés locales. Cette typologie s’inspire de l’échelle de la participation, qui est un outil d’analyse du partage de pouvoir entre des acteurs décideurs et les communautés locales.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Nous avons alors adapté l’échelle au contexte des énergies marines renouvelables et défini 5 niveaux différents de participation.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19</a:t>
            </a:fld>
            <a:endParaRPr lang="fr-FR"/>
          </a:p>
        </p:txBody>
      </p:sp>
    </p:spTree>
    <p:extLst>
      <p:ext uri="{BB962C8B-B14F-4D97-AF65-F5344CB8AC3E}">
        <p14:creationId xmlns:p14="http://schemas.microsoft.com/office/powerpoint/2010/main" val="235222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En mai 2022, l’UE a lancé le </a:t>
            </a:r>
            <a:r>
              <a:rPr lang="fr-FR" dirty="0" err="1"/>
              <a:t>RepowerEU</a:t>
            </a:r>
            <a:r>
              <a:rPr lang="fr-FR" dirty="0"/>
              <a:t> plan, qui a pour but de </a:t>
            </a:r>
          </a:p>
          <a:p>
            <a:pPr marL="285750" indent="-285750">
              <a:buFontTx/>
              <a:buChar char="-"/>
            </a:pPr>
            <a:r>
              <a:rPr lang="fr-FR" i="1" dirty="0"/>
              <a:t>Réduire la dépendance aux énergies fossiles Russes</a:t>
            </a:r>
          </a:p>
          <a:p>
            <a:pPr marL="285750" indent="-285750">
              <a:buFontTx/>
              <a:buChar char="-"/>
            </a:pPr>
            <a:r>
              <a:rPr lang="fr-FR" i="1" dirty="0"/>
              <a:t>Réduire la consommation de 20% </a:t>
            </a:r>
          </a:p>
          <a:p>
            <a:pPr marL="285750" indent="-285750">
              <a:buFontTx/>
              <a:buChar char="-"/>
            </a:pPr>
            <a:r>
              <a:rPr lang="fr-FR" i="1" dirty="0"/>
              <a:t>Doubler la production actuelle de renouvelable</a:t>
            </a:r>
            <a:endParaRPr lang="en-US" i="1" dirty="0"/>
          </a:p>
          <a:p>
            <a:pPr marL="0" indent="0">
              <a:buFont typeface="Arial" panose="020B0604020202020204" pitchFamily="34" charset="0"/>
              <a:buNone/>
            </a:pPr>
            <a:endParaRPr lang="fr-FR" dirty="0"/>
          </a:p>
          <a:p>
            <a:pPr marL="0" indent="0">
              <a:buFont typeface="Arial" panose="020B0604020202020204" pitchFamily="34" charset="0"/>
              <a:buNone/>
            </a:pPr>
            <a:r>
              <a:rPr lang="fr-FR" dirty="0"/>
              <a:t>Les énergies marines : l’éolien, l’hydrolien et le houlomoteur sont au cœur de ces enjeux et directement concernées par ces objectifs de production. </a:t>
            </a:r>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a:t>
            </a:fld>
            <a:endParaRPr lang="fr-FR"/>
          </a:p>
        </p:txBody>
      </p:sp>
    </p:spTree>
    <p:extLst>
      <p:ext uri="{BB962C8B-B14F-4D97-AF65-F5344CB8AC3E}">
        <p14:creationId xmlns:p14="http://schemas.microsoft.com/office/powerpoint/2010/main" val="31302153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Les deux premiers niveaux relèvent plus du champ de l’information que de celui de la participation. La différence entre l’information et la consultation est que dans le 2eme cas, un feedback des communautés est demandé. On demande aux communautés d’exprimer leur </a:t>
            </a:r>
            <a:r>
              <a:rPr lang="fr-FR" dirty="0" err="1"/>
              <a:t>opition</a:t>
            </a:r>
            <a:r>
              <a:rPr lang="fr-FR" dirty="0"/>
              <a:t>. </a:t>
            </a:r>
          </a:p>
          <a:p>
            <a:endParaRPr lang="fr-FR" dirty="0"/>
          </a:p>
          <a:p>
            <a:r>
              <a:rPr lang="fr-FR" dirty="0"/>
              <a:t>A l’échelle de l’Union Européenne, le niveau de participation qui est requis légalement est celui de la consultation : informer et obtenir un avis des populations et des acteurs clés est obligatoire.  </a:t>
            </a:r>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20</a:t>
            </a:fld>
            <a:endParaRPr lang="fr-FR"/>
          </a:p>
        </p:txBody>
      </p:sp>
    </p:spTree>
    <p:extLst>
      <p:ext uri="{BB962C8B-B14F-4D97-AF65-F5344CB8AC3E}">
        <p14:creationId xmlns:p14="http://schemas.microsoft.com/office/powerpoint/2010/main" val="7227806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 3eme niveau est celui de la conciliation. Les acteurs clés et/ou les citoyens sont consultés; Ils n’influencent pas le choix de la zone du projet ou ses caractéristiques, mais négocient avec les développeurs de mesures compensatoires des potentiels impacts sur l’environnement ou sur la société. </a:t>
            </a:r>
          </a:p>
          <a:p>
            <a:endParaRPr lang="fr-FR" dirty="0"/>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21</a:t>
            </a:fld>
            <a:endParaRPr lang="fr-FR"/>
          </a:p>
        </p:txBody>
      </p:sp>
    </p:spTree>
    <p:extLst>
      <p:ext uri="{BB962C8B-B14F-4D97-AF65-F5344CB8AC3E}">
        <p14:creationId xmlns:p14="http://schemas.microsoft.com/office/powerpoint/2010/main" val="15294258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Nous avons nommé le 4</a:t>
            </a:r>
            <a:r>
              <a:rPr lang="fr-FR" baseline="30000" dirty="0"/>
              <a:t>ème</a:t>
            </a:r>
            <a:r>
              <a:rPr lang="fr-FR" dirty="0"/>
              <a:t> modèle celui du partenariat. Ici les développeurs interagissent activement avec acteurs et/ou citoyens pour décider dans certains cas, de certaines modalités techniques du projet, ou bien pour négocier de mesures pour éviter, réduire ou compenser les impacts. </a:t>
            </a:r>
          </a:p>
          <a:p>
            <a:endParaRPr lang="fr-FR" dirty="0"/>
          </a:p>
          <a:p>
            <a:r>
              <a:rPr lang="fr-FR" dirty="0"/>
              <a:t>Le partenariat peut prendre 3 formes :</a:t>
            </a:r>
          </a:p>
          <a:p>
            <a:pPr marL="228600" indent="-228600">
              <a:buAutoNum type="arabicPeriod"/>
            </a:pPr>
            <a:r>
              <a:rPr lang="fr-FR" dirty="0"/>
              <a:t>celle de débats publics (population invitée sans restrictions), </a:t>
            </a:r>
          </a:p>
          <a:p>
            <a:pPr marL="228600" indent="-228600">
              <a:buAutoNum type="arabicPeriod"/>
            </a:pPr>
            <a:r>
              <a:rPr lang="fr-FR" dirty="0"/>
              <a:t>celle de réunions avec PP clés. Le développeur organise des réunions spécifiques avec ces parties prenantes pour identifier des compromis pour éviter, réduire, compenser certains impacts négatifs pour les parties prenantes en question, </a:t>
            </a:r>
          </a:p>
          <a:p>
            <a:pPr marL="228600" indent="-228600">
              <a:buAutoNum type="arabicPeriod"/>
            </a:pPr>
            <a:r>
              <a:rPr lang="fr-FR" dirty="0"/>
              <a:t>3eme option prend la forme d’un groupe de gestion et de suivi du projet, qui est créé, réunissant un représentant de chacun des acteurs clés. Ce groupe de gestion suit le projet du début à la fin et prend des décisions concertées pour éviter, réduire, compenser les impacts. </a:t>
            </a:r>
          </a:p>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22</a:t>
            </a:fld>
            <a:endParaRPr lang="fr-FR"/>
          </a:p>
        </p:txBody>
      </p:sp>
    </p:spTree>
    <p:extLst>
      <p:ext uri="{BB962C8B-B14F-4D97-AF65-F5344CB8AC3E}">
        <p14:creationId xmlns:p14="http://schemas.microsoft.com/office/powerpoint/2010/main" val="2938394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Enfin, le dernier niveau est celui de la délégation. Le projet est ici un « projet de territoire  », initié par la communauté. La particularité est ici que les communautés locales décident des modalités techniques du projet (son emplacement, ses </a:t>
            </a:r>
            <a:r>
              <a:rPr lang="fr-FR" dirty="0" err="1"/>
              <a:t>caractétristiques</a:t>
            </a:r>
            <a:r>
              <a:rPr lang="fr-FR" dirty="0"/>
              <a:t> techniques) et organisent les prises de décision. </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C’est un niveau qui est rarement observé et que l’on a retrouvé 2 fois au sein de </a:t>
            </a:r>
            <a:r>
              <a:rPr lang="en-US" dirty="0" err="1"/>
              <a:t>notre</a:t>
            </a:r>
            <a:r>
              <a:rPr lang="en-US" dirty="0"/>
              <a:t> </a:t>
            </a:r>
            <a:r>
              <a:rPr lang="en-US" dirty="0" err="1"/>
              <a:t>échantillon</a:t>
            </a:r>
            <a:r>
              <a:rPr lang="en-US" dirty="0"/>
              <a:t>. </a:t>
            </a:r>
          </a:p>
          <a:p>
            <a:pPr marL="285750" indent="-285750">
              <a:buFont typeface="Arial" panose="020B0604020202020204" pitchFamily="34" charset="0"/>
              <a:buChar char="•"/>
            </a:pPr>
            <a:r>
              <a:rPr lang="fr-FR" dirty="0"/>
              <a:t>Dans le 1</a:t>
            </a:r>
            <a:r>
              <a:rPr lang="fr-FR" baseline="30000" dirty="0"/>
              <a:t>er</a:t>
            </a:r>
            <a:r>
              <a:rPr lang="fr-FR" dirty="0"/>
              <a:t> cas : le maire de la commune d’implantation du projet et un président de club de plongée ont coordonné tous les débats publics autour du projet. </a:t>
            </a:r>
          </a:p>
          <a:p>
            <a:pPr marL="285750" indent="-285750">
              <a:buFont typeface="Arial" panose="020B0604020202020204" pitchFamily="34" charset="0"/>
              <a:buChar char="•"/>
            </a:pPr>
            <a:r>
              <a:rPr lang="fr-FR" dirty="0"/>
              <a:t>2eme cas : les communautés locales ont monté un projet de site houlomoteurs, ont définis leurs besoins et conditions et fait appel ensuite à un développeur, qui a cherché à répondre aux besoins exprimés. </a:t>
            </a:r>
          </a:p>
          <a:p>
            <a:pPr marL="285750" indent="-285750">
              <a:buFont typeface="Arial" panose="020B0604020202020204" pitchFamily="34" charset="0"/>
              <a:buChar char="•"/>
            </a:pPr>
            <a:endParaRPr lang="fr-FR" dirty="0"/>
          </a:p>
          <a:p>
            <a:pPr marL="0" indent="0">
              <a:buFont typeface="Arial" panose="020B0604020202020204" pitchFamily="34" charset="0"/>
              <a:buNone/>
            </a:pPr>
            <a:r>
              <a:rPr lang="fr-FR" dirty="0"/>
              <a:t>Ce qui est intéressant dans ce type d’approche est qu’une recherche d’égalité entre les développeurs et les communautés est recherché. Les développeurs sont au final un acteurs du projet parmi les usagers de l’espace ou les citoyens.  </a:t>
            </a:r>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23</a:t>
            </a:fld>
            <a:endParaRPr lang="fr-FR"/>
          </a:p>
        </p:txBody>
      </p:sp>
    </p:spTree>
    <p:extLst>
      <p:ext uri="{BB962C8B-B14F-4D97-AF65-F5344CB8AC3E}">
        <p14:creationId xmlns:p14="http://schemas.microsoft.com/office/powerpoint/2010/main" val="335250336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finir sur cette partie, nous avons appliqué notre cadre analytique pour évaluer les niveaux de participation des différents projets et le comparer aux niveau requis d’un point de vue réglementaire. </a:t>
            </a:r>
          </a:p>
          <a:p>
            <a:endParaRPr lang="fr-FR" dirty="0"/>
          </a:p>
          <a:p>
            <a:r>
              <a:rPr lang="fr-FR" dirty="0"/>
              <a:t>Nous observons que le cadre réglementaire défini assez peu au final les obligations des acteurs en termes d’engagement avec les communautés locales. Le niveau minimum demandé correspond à un niveau de la consultation. </a:t>
            </a:r>
          </a:p>
          <a:p>
            <a:endParaRPr lang="fr-FR" dirty="0"/>
          </a:p>
          <a:p>
            <a:r>
              <a:rPr lang="fr-FR" dirty="0"/>
              <a:t>Cependant, le niveau de participation généralement le plus pratiqué correspond à celui du « partenariat ». Cela indique que les porteurs de projets </a:t>
            </a:r>
            <a:r>
              <a:rPr lang="fr-FR" dirty="0" err="1"/>
              <a:t>déployent</a:t>
            </a:r>
            <a:r>
              <a:rPr lang="fr-FR" dirty="0"/>
              <a:t> des procédures d’engagement plus poussées que celles requises d’un point de vue réglementaire. </a:t>
            </a:r>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24</a:t>
            </a:fld>
            <a:endParaRPr lang="fr-FR"/>
          </a:p>
        </p:txBody>
      </p:sp>
    </p:spTree>
    <p:extLst>
      <p:ext uri="{BB962C8B-B14F-4D97-AF65-F5344CB8AC3E}">
        <p14:creationId xmlns:p14="http://schemas.microsoft.com/office/powerpoint/2010/main" val="8530270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conclure, d’un point de vue méthodologique, notre approche relève de plusieurs intérêts. </a:t>
            </a:r>
          </a:p>
          <a:p>
            <a:endParaRPr lang="fr-FR" dirty="0"/>
          </a:p>
          <a:p>
            <a:r>
              <a:rPr lang="fr-FR" dirty="0"/>
              <a:t>Elle a permis de </a:t>
            </a:r>
          </a:p>
          <a:p>
            <a:endParaRPr lang="fr-FR" dirty="0"/>
          </a:p>
          <a:p>
            <a:endParaRPr lang="fr-FR" dirty="0"/>
          </a:p>
          <a:p>
            <a:endParaRPr lang="en-US" dirty="0"/>
          </a:p>
          <a:p>
            <a:endParaRPr lang="en-US" dirty="0"/>
          </a:p>
          <a:p>
            <a:r>
              <a:rPr lang="en-US" dirty="0"/>
              <a:t>D’un point de </a:t>
            </a:r>
            <a:r>
              <a:rPr lang="en-US" dirty="0" err="1"/>
              <a:t>vue</a:t>
            </a:r>
            <a:r>
              <a:rPr lang="en-US" dirty="0"/>
              <a:t> critique de </a:t>
            </a:r>
            <a:r>
              <a:rPr lang="en-US" dirty="0" err="1"/>
              <a:t>notre</a:t>
            </a:r>
            <a:r>
              <a:rPr lang="en-US" dirty="0"/>
              <a:t> </a:t>
            </a:r>
            <a:r>
              <a:rPr lang="en-US" dirty="0" err="1"/>
              <a:t>approche</a:t>
            </a:r>
            <a:r>
              <a:rPr lang="en-US" dirty="0"/>
              <a:t>, il </a:t>
            </a:r>
            <a:r>
              <a:rPr lang="en-US" dirty="0" err="1"/>
              <a:t>convient</a:t>
            </a:r>
            <a:r>
              <a:rPr lang="en-US" dirty="0"/>
              <a:t> de noter que </a:t>
            </a:r>
            <a:r>
              <a:rPr lang="en-US" dirty="0" err="1"/>
              <a:t>l’on</a:t>
            </a:r>
            <a:r>
              <a:rPr lang="en-US" dirty="0"/>
              <a:t> </a:t>
            </a:r>
            <a:r>
              <a:rPr lang="en-US" dirty="0" err="1"/>
              <a:t>n’a</a:t>
            </a:r>
            <a:r>
              <a:rPr lang="en-US" dirty="0"/>
              <a:t> pas </a:t>
            </a:r>
            <a:r>
              <a:rPr lang="en-US" dirty="0" err="1"/>
              <a:t>pu</a:t>
            </a:r>
            <a:r>
              <a:rPr lang="en-US" dirty="0"/>
              <a:t> </a:t>
            </a:r>
            <a:r>
              <a:rPr lang="en-US" dirty="0" err="1"/>
              <a:t>récolter</a:t>
            </a:r>
            <a:r>
              <a:rPr lang="en-US" dirty="0"/>
              <a:t> le point de </a:t>
            </a:r>
            <a:r>
              <a:rPr lang="en-US" dirty="0" err="1"/>
              <a:t>vue</a:t>
            </a:r>
            <a:r>
              <a:rPr lang="en-US" dirty="0"/>
              <a:t> de </a:t>
            </a:r>
            <a:r>
              <a:rPr lang="en-US" dirty="0" err="1"/>
              <a:t>toutes</a:t>
            </a:r>
            <a:r>
              <a:rPr lang="en-US" dirty="0"/>
              <a:t> les parties </a:t>
            </a:r>
            <a:r>
              <a:rPr lang="en-US" dirty="0" err="1"/>
              <a:t>prenantes</a:t>
            </a:r>
            <a:r>
              <a:rPr lang="en-US" dirty="0"/>
              <a:t>, et </a:t>
            </a:r>
            <a:r>
              <a:rPr lang="en-US" dirty="0" err="1"/>
              <a:t>l’echelle</a:t>
            </a:r>
            <a:r>
              <a:rPr lang="en-US" dirty="0"/>
              <a:t> de la participation que </a:t>
            </a:r>
            <a:r>
              <a:rPr lang="en-US" dirty="0" err="1"/>
              <a:t>l’on</a:t>
            </a:r>
            <a:r>
              <a:rPr lang="en-US" dirty="0"/>
              <a:t> a </a:t>
            </a:r>
            <a:r>
              <a:rPr lang="en-US" dirty="0" err="1"/>
              <a:t>développée</a:t>
            </a:r>
            <a:r>
              <a:rPr lang="en-US" dirty="0"/>
              <a:t> </a:t>
            </a:r>
            <a:r>
              <a:rPr lang="en-US" dirty="0" err="1"/>
              <a:t>adopte</a:t>
            </a:r>
            <a:r>
              <a:rPr lang="en-US" dirty="0"/>
              <a:t> un point de </a:t>
            </a:r>
            <a:r>
              <a:rPr lang="en-US" dirty="0" err="1"/>
              <a:t>vue</a:t>
            </a:r>
            <a:r>
              <a:rPr lang="en-US" dirty="0"/>
              <a:t> </a:t>
            </a:r>
            <a:r>
              <a:rPr lang="en-US" dirty="0" err="1"/>
              <a:t>linéaire</a:t>
            </a:r>
            <a:r>
              <a:rPr lang="en-US" dirty="0"/>
              <a:t> qui laisse à </a:t>
            </a:r>
            <a:r>
              <a:rPr lang="en-US" dirty="0" err="1"/>
              <a:t>penser</a:t>
            </a:r>
            <a:r>
              <a:rPr lang="en-US" dirty="0"/>
              <a:t> que le </a:t>
            </a:r>
            <a:r>
              <a:rPr lang="en-US" dirty="0" err="1"/>
              <a:t>niveau</a:t>
            </a:r>
            <a:r>
              <a:rPr lang="en-US" dirty="0"/>
              <a:t> de la delegation </a:t>
            </a:r>
            <a:r>
              <a:rPr lang="en-US" dirty="0" err="1"/>
              <a:t>serait</a:t>
            </a:r>
            <a:r>
              <a:rPr lang="en-US" dirty="0"/>
              <a:t> le </a:t>
            </a:r>
            <a:r>
              <a:rPr lang="en-US" dirty="0" err="1"/>
              <a:t>niveau</a:t>
            </a:r>
            <a:r>
              <a:rPr lang="en-US" dirty="0"/>
              <a:t> optimal à </a:t>
            </a:r>
            <a:r>
              <a:rPr lang="en-US" dirty="0" err="1"/>
              <a:t>rechercher</a:t>
            </a:r>
            <a:r>
              <a:rPr lang="en-US" dirty="0"/>
              <a:t>. </a:t>
            </a:r>
            <a:r>
              <a:rPr lang="en-US" dirty="0" err="1"/>
              <a:t>Mais</a:t>
            </a:r>
            <a:r>
              <a:rPr lang="en-US" dirty="0"/>
              <a:t>, nous </a:t>
            </a:r>
            <a:r>
              <a:rPr lang="en-US" dirty="0" err="1"/>
              <a:t>mettons</a:t>
            </a:r>
            <a:r>
              <a:rPr lang="en-US" dirty="0"/>
              <a:t> </a:t>
            </a:r>
            <a:r>
              <a:rPr lang="en-US" dirty="0" err="1"/>
              <a:t>en</a:t>
            </a:r>
            <a:r>
              <a:rPr lang="en-US" dirty="0"/>
              <a:t> </a:t>
            </a:r>
            <a:r>
              <a:rPr lang="en-US" dirty="0" err="1"/>
              <a:t>avant</a:t>
            </a:r>
            <a:r>
              <a:rPr lang="en-US" dirty="0"/>
              <a:t> </a:t>
            </a:r>
            <a:r>
              <a:rPr lang="en-US" dirty="0" err="1"/>
              <a:t>qu’il</a:t>
            </a:r>
            <a:r>
              <a:rPr lang="en-US" dirty="0"/>
              <a:t> </a:t>
            </a:r>
            <a:r>
              <a:rPr lang="en-US" dirty="0" err="1"/>
              <a:t>est</a:t>
            </a:r>
            <a:r>
              <a:rPr lang="en-US" dirty="0"/>
              <a:t> surtout important </a:t>
            </a:r>
            <a:r>
              <a:rPr lang="en-US" dirty="0" err="1"/>
              <a:t>d’adapter</a:t>
            </a:r>
            <a:r>
              <a:rPr lang="en-US" dirty="0"/>
              <a:t> le </a:t>
            </a:r>
            <a:r>
              <a:rPr lang="en-US" dirty="0" err="1"/>
              <a:t>processus</a:t>
            </a:r>
            <a:r>
              <a:rPr lang="en-US" dirty="0"/>
              <a:t> </a:t>
            </a:r>
            <a:r>
              <a:rPr lang="en-US" dirty="0" err="1"/>
              <a:t>d’engagement</a:t>
            </a:r>
            <a:r>
              <a:rPr lang="en-US" dirty="0"/>
              <a:t> et le </a:t>
            </a:r>
            <a:r>
              <a:rPr lang="en-US" dirty="0" err="1"/>
              <a:t>niveau</a:t>
            </a:r>
            <a:r>
              <a:rPr lang="en-US" dirty="0"/>
              <a:t> de participation </a:t>
            </a:r>
            <a:r>
              <a:rPr lang="en-US" dirty="0" err="1"/>
              <a:t>citoyenne</a:t>
            </a:r>
            <a:r>
              <a:rPr lang="en-US" dirty="0"/>
              <a:t> au context des </a:t>
            </a:r>
            <a:r>
              <a:rPr lang="en-US" dirty="0" err="1"/>
              <a:t>territoires</a:t>
            </a:r>
            <a:r>
              <a:rPr lang="en-US" dirty="0"/>
              <a:t> </a:t>
            </a:r>
            <a:r>
              <a:rPr lang="en-US" dirty="0" err="1"/>
              <a:t>où</a:t>
            </a:r>
            <a:r>
              <a:rPr lang="en-US" dirty="0"/>
              <a:t> </a:t>
            </a:r>
            <a:r>
              <a:rPr lang="en-US" dirty="0" err="1"/>
              <a:t>sont</a:t>
            </a:r>
            <a:r>
              <a:rPr lang="en-US" dirty="0"/>
              <a:t> </a:t>
            </a:r>
            <a:r>
              <a:rPr lang="en-US" dirty="0" err="1"/>
              <a:t>implantés</a:t>
            </a:r>
            <a:r>
              <a:rPr lang="en-US" dirty="0"/>
              <a:t> les </a:t>
            </a:r>
            <a:r>
              <a:rPr lang="en-US" dirty="0" err="1"/>
              <a:t>projets</a:t>
            </a:r>
            <a:r>
              <a:rPr lang="en-US" dirty="0"/>
              <a:t>.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25</a:t>
            </a:fld>
            <a:endParaRPr lang="fr-FR"/>
          </a:p>
        </p:txBody>
      </p:sp>
    </p:spTree>
    <p:extLst>
      <p:ext uri="{BB962C8B-B14F-4D97-AF65-F5344CB8AC3E}">
        <p14:creationId xmlns:p14="http://schemas.microsoft.com/office/powerpoint/2010/main" val="1250199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Point 1 : </a:t>
            </a:r>
          </a:p>
          <a:p>
            <a:r>
              <a:rPr lang="fr-FR" dirty="0"/>
              <a:t>La définition d’un cadre réglementaire et institutionnel structuré et clair pour le déploiement des énergies marines est nécessaire à l’échelle de l’Union européenne. </a:t>
            </a:r>
          </a:p>
          <a:p>
            <a:r>
              <a:rPr lang="fr-FR" dirty="0"/>
              <a:t>Ce cadre structuré doit notamment questionner la manière dont les communautés locales doivent être intégrées aux projets. </a:t>
            </a:r>
          </a:p>
          <a:p>
            <a:endParaRPr lang="fr-FR" dirty="0"/>
          </a:p>
          <a:p>
            <a:r>
              <a:rPr lang="fr-FR" dirty="0"/>
              <a:t>Point 1</a:t>
            </a:r>
          </a:p>
          <a:p>
            <a:r>
              <a:rPr lang="fr-FR" dirty="0"/>
              <a:t>Face a certains verrous identifiés par les acteurs des projets, notre étude a pu observé certaines formes d’apprentissage locaux pour se structurer et définir un cadre décisionnel correspondant aux besoins des communautés. Cela peut faire échos avec les travaux de </a:t>
            </a:r>
            <a:r>
              <a:rPr lang="fr-FR" dirty="0" err="1"/>
              <a:t>Elinor</a:t>
            </a:r>
            <a:r>
              <a:rPr lang="fr-FR" dirty="0"/>
              <a:t> </a:t>
            </a:r>
            <a:r>
              <a:rPr lang="fr-FR" dirty="0" err="1"/>
              <a:t>Ostrom</a:t>
            </a:r>
            <a:r>
              <a:rPr lang="fr-FR" dirty="0"/>
              <a:t> sur la gestion des biens communs. </a:t>
            </a:r>
          </a:p>
          <a:p>
            <a:endParaRPr lang="fr-FR" dirty="0"/>
          </a:p>
          <a:p>
            <a:r>
              <a:rPr lang="en-US" dirty="0"/>
              <a:t>Point 2</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26</a:t>
            </a:fld>
            <a:endParaRPr lang="fr-FR"/>
          </a:p>
        </p:txBody>
      </p:sp>
    </p:spTree>
    <p:extLst>
      <p:ext uri="{BB962C8B-B14F-4D97-AF65-F5344CB8AC3E}">
        <p14:creationId xmlns:p14="http://schemas.microsoft.com/office/powerpoint/2010/main" val="30196942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Enfin, en termes de perspectives, cette étude questionne. </a:t>
            </a:r>
          </a:p>
          <a:p>
            <a:endParaRPr lang="fr-FR" dirty="0"/>
          </a:p>
          <a:p>
            <a:endParaRPr lang="fr-FR" dirty="0"/>
          </a:p>
          <a:p>
            <a:r>
              <a:rPr lang="fr-FR" dirty="0"/>
              <a:t>Tout un champ de l’engagement des communautés locales et de la participation citoyenne restent encore à explorer. </a:t>
            </a:r>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27</a:t>
            </a:fld>
            <a:endParaRPr lang="fr-FR"/>
          </a:p>
        </p:txBody>
      </p:sp>
    </p:spTree>
    <p:extLst>
      <p:ext uri="{BB962C8B-B14F-4D97-AF65-F5344CB8AC3E}">
        <p14:creationId xmlns:p14="http://schemas.microsoft.com/office/powerpoint/2010/main" val="2406557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 typeface="Arial" panose="020B0604020202020204" pitchFamily="34" charset="0"/>
              <a:buNone/>
            </a:pPr>
            <a:r>
              <a:rPr lang="fr-FR" dirty="0"/>
              <a:t>Actuellement, au delà des verrous techniques, le temps d’obtention des autorisations environnementales et la complexité des processus réglementaires sont les principaux verrous non-technologiques au déploiement des énergies marines en Europe.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3</a:t>
            </a:fld>
            <a:endParaRPr lang="fr-FR"/>
          </a:p>
        </p:txBody>
      </p:sp>
    </p:spTree>
    <p:extLst>
      <p:ext uri="{BB962C8B-B14F-4D97-AF65-F5344CB8AC3E}">
        <p14:creationId xmlns:p14="http://schemas.microsoft.com/office/powerpoint/2010/main" val="29713883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Cette problématique est bien documentée dans la littérature, et l’un des objectifs du </a:t>
            </a:r>
            <a:r>
              <a:rPr lang="fr-FR" dirty="0" err="1"/>
              <a:t>Repower</a:t>
            </a:r>
            <a:r>
              <a:rPr lang="fr-FR" dirty="0"/>
              <a:t> EU plan est alors de simplifier les procédures pour </a:t>
            </a:r>
            <a:r>
              <a:rPr lang="fr-FR" dirty="0" err="1"/>
              <a:t>pour</a:t>
            </a:r>
            <a:r>
              <a:rPr lang="fr-FR" dirty="0"/>
              <a:t> trouver équilibre entre « production » et engagement citoyen.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dirty="0"/>
              <a:t>C’est un enjeux qui est partagé par toutes les technologies d’énergies marines, et les énergies océaniques, hydrolien et houlomoteurs, bien que représentées essentiellement par des sites pilotes ou démonstrateurs, participent à l’apprentissage global des formes/mécanismes d’engagement des communautés locales et sur la manière dont les </a:t>
            </a:r>
            <a:r>
              <a:rPr lang="fr-FR" dirty="0" err="1"/>
              <a:t>territories</a:t>
            </a:r>
            <a:r>
              <a:rPr lang="fr-FR" dirty="0"/>
              <a:t> intègrent les projets d’EO.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4</a:t>
            </a:fld>
            <a:endParaRPr lang="fr-FR"/>
          </a:p>
        </p:txBody>
      </p:sp>
    </p:spTree>
    <p:extLst>
      <p:ext uri="{BB962C8B-B14F-4D97-AF65-F5344CB8AC3E}">
        <p14:creationId xmlns:p14="http://schemas.microsoft.com/office/powerpoint/2010/main" val="36342506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L’engagement des communautés locales à la fois influence et est influencé par les perceptions autour des énergies marines. </a:t>
            </a:r>
          </a:p>
          <a:p>
            <a:endParaRPr lang="fr-FR" dirty="0"/>
          </a:p>
          <a:p>
            <a:r>
              <a:rPr lang="en-US" dirty="0"/>
              <a:t>Dans la </a:t>
            </a:r>
            <a:r>
              <a:rPr lang="en-US" dirty="0" err="1"/>
              <a:t>littérature</a:t>
            </a:r>
            <a:r>
              <a:rPr lang="en-US" dirty="0"/>
              <a:t>, </a:t>
            </a:r>
            <a:r>
              <a:rPr lang="en-US" dirty="0" err="1"/>
              <a:t>une</a:t>
            </a:r>
            <a:r>
              <a:rPr lang="en-US" dirty="0"/>
              <a:t> dimension </a:t>
            </a:r>
            <a:r>
              <a:rPr lang="en-US" dirty="0" err="1"/>
              <a:t>binaire</a:t>
            </a:r>
            <a:r>
              <a:rPr lang="en-US" dirty="0"/>
              <a:t> des perceptions </a:t>
            </a:r>
            <a:r>
              <a:rPr lang="en-US" dirty="0" err="1"/>
              <a:t>prévaut</a:t>
            </a:r>
            <a:r>
              <a:rPr lang="en-US" dirty="0"/>
              <a:t>, </a:t>
            </a:r>
            <a:r>
              <a:rPr lang="en-US" dirty="0" err="1"/>
              <a:t>mettant</a:t>
            </a:r>
            <a:r>
              <a:rPr lang="en-US" dirty="0"/>
              <a:t> </a:t>
            </a:r>
            <a:r>
              <a:rPr lang="en-US" dirty="0" err="1"/>
              <a:t>en</a:t>
            </a:r>
            <a:r>
              <a:rPr lang="en-US" dirty="0"/>
              <a:t> </a:t>
            </a:r>
            <a:r>
              <a:rPr lang="en-US" dirty="0" err="1"/>
              <a:t>avant</a:t>
            </a:r>
            <a:r>
              <a:rPr lang="en-US" dirty="0"/>
              <a:t> des attitudes positives </a:t>
            </a:r>
            <a:r>
              <a:rPr lang="en-US" dirty="0" err="1"/>
              <a:t>envers</a:t>
            </a:r>
            <a:r>
              <a:rPr lang="en-US" dirty="0"/>
              <a:t> les </a:t>
            </a:r>
            <a:r>
              <a:rPr lang="en-US" dirty="0" err="1"/>
              <a:t>projers</a:t>
            </a:r>
            <a:r>
              <a:rPr lang="en-US" dirty="0"/>
              <a:t> </a:t>
            </a:r>
            <a:r>
              <a:rPr lang="en-US" dirty="0" err="1"/>
              <a:t>d’énergies</a:t>
            </a:r>
            <a:r>
              <a:rPr lang="en-US" dirty="0"/>
              <a:t> </a:t>
            </a:r>
            <a:r>
              <a:rPr lang="en-US" dirty="0" err="1"/>
              <a:t>renouvelables</a:t>
            </a:r>
            <a:r>
              <a:rPr lang="en-US" dirty="0"/>
              <a:t> </a:t>
            </a:r>
            <a:r>
              <a:rPr lang="en-US" dirty="0" err="1"/>
              <a:t>en</a:t>
            </a:r>
            <a:r>
              <a:rPr lang="en-US" dirty="0"/>
              <a:t> mer. </a:t>
            </a:r>
            <a:r>
              <a:rPr lang="en-US" dirty="0" err="1"/>
              <a:t>Celles</a:t>
            </a:r>
            <a:r>
              <a:rPr lang="en-US" dirty="0"/>
              <a:t> ci </a:t>
            </a:r>
            <a:r>
              <a:rPr lang="en-US" dirty="0" err="1"/>
              <a:t>associé</a:t>
            </a:r>
            <a:r>
              <a:rPr lang="en-US" dirty="0"/>
              <a:t> à des </a:t>
            </a:r>
            <a:r>
              <a:rPr lang="en-US" dirty="0" err="1"/>
              <a:t>enjeux</a:t>
            </a:r>
            <a:r>
              <a:rPr lang="en-US" dirty="0"/>
              <a:t> de lute </a:t>
            </a:r>
            <a:r>
              <a:rPr lang="en-US" dirty="0" err="1"/>
              <a:t>contre</a:t>
            </a:r>
            <a:r>
              <a:rPr lang="en-US" dirty="0"/>
              <a:t> les </a:t>
            </a:r>
            <a:r>
              <a:rPr lang="en-US" dirty="0" err="1"/>
              <a:t>changements</a:t>
            </a:r>
            <a:r>
              <a:rPr lang="en-US" dirty="0"/>
              <a:t> </a:t>
            </a:r>
            <a:r>
              <a:rPr lang="en-US" dirty="0" err="1"/>
              <a:t>climatiques</a:t>
            </a:r>
            <a:r>
              <a:rPr lang="en-US" dirty="0"/>
              <a:t>, </a:t>
            </a:r>
            <a:r>
              <a:rPr lang="en-US" dirty="0" err="1"/>
              <a:t>d’innovation</a:t>
            </a:r>
            <a:r>
              <a:rPr lang="en-US" dirty="0"/>
              <a:t> </a:t>
            </a:r>
            <a:r>
              <a:rPr lang="en-US" dirty="0" err="1"/>
              <a:t>technologiques</a:t>
            </a:r>
            <a:r>
              <a:rPr lang="en-US" dirty="0"/>
              <a:t> </a:t>
            </a:r>
            <a:r>
              <a:rPr lang="en-US" dirty="0" err="1"/>
              <a:t>ou</a:t>
            </a:r>
            <a:r>
              <a:rPr lang="en-US" dirty="0"/>
              <a:t> de </a:t>
            </a:r>
            <a:r>
              <a:rPr lang="en-US" dirty="0" err="1"/>
              <a:t>bénéfices</a:t>
            </a:r>
            <a:r>
              <a:rPr lang="en-US" dirty="0"/>
              <a:t> </a:t>
            </a:r>
            <a:r>
              <a:rPr lang="en-US" dirty="0" err="1"/>
              <a:t>environnementaux</a:t>
            </a:r>
            <a:r>
              <a:rPr lang="en-US" dirty="0"/>
              <a:t> </a:t>
            </a:r>
            <a:r>
              <a:rPr lang="en-US" dirty="0" err="1"/>
              <a:t>ou</a:t>
            </a:r>
            <a:r>
              <a:rPr lang="en-US" dirty="0"/>
              <a:t> socio-</a:t>
            </a:r>
            <a:r>
              <a:rPr lang="en-US" dirty="0" err="1"/>
              <a:t>économiques</a:t>
            </a:r>
            <a:r>
              <a:rPr lang="en-US" dirty="0"/>
              <a:t>. A </a:t>
            </a:r>
            <a:r>
              <a:rPr lang="en-US" dirty="0" err="1"/>
              <a:t>l’inverse</a:t>
            </a:r>
            <a:r>
              <a:rPr lang="en-US" dirty="0"/>
              <a:t>, les attitudes negatives </a:t>
            </a:r>
            <a:r>
              <a:rPr lang="en-US" dirty="0" err="1"/>
              <a:t>relèvent</a:t>
            </a:r>
            <a:r>
              <a:rPr lang="en-US" dirty="0"/>
              <a:t> </a:t>
            </a:r>
            <a:r>
              <a:rPr lang="en-US" dirty="0" err="1"/>
              <a:t>d’intérêts</a:t>
            </a:r>
            <a:r>
              <a:rPr lang="en-US" dirty="0"/>
              <a:t> personnels, de </a:t>
            </a:r>
            <a:r>
              <a:rPr lang="en-US" dirty="0" err="1"/>
              <a:t>scepticismes</a:t>
            </a:r>
            <a:r>
              <a:rPr lang="en-US" dirty="0"/>
              <a:t> sur  </a:t>
            </a:r>
            <a:r>
              <a:rPr lang="en-US" dirty="0" err="1"/>
              <a:t>l’efficacité</a:t>
            </a:r>
            <a:r>
              <a:rPr lang="en-US" dirty="0"/>
              <a:t> </a:t>
            </a:r>
            <a:r>
              <a:rPr lang="en-US" dirty="0" err="1"/>
              <a:t>technologiques</a:t>
            </a:r>
            <a:r>
              <a:rPr lang="en-US" dirty="0"/>
              <a:t>, les </a:t>
            </a:r>
            <a:r>
              <a:rPr lang="en-US" dirty="0" err="1"/>
              <a:t>retombées</a:t>
            </a:r>
            <a:r>
              <a:rPr lang="en-US" dirty="0"/>
              <a:t> </a:t>
            </a:r>
            <a:r>
              <a:rPr lang="en-US" dirty="0" err="1"/>
              <a:t>économiques</a:t>
            </a:r>
            <a:r>
              <a:rPr lang="en-US" dirty="0"/>
              <a:t> locales </a:t>
            </a:r>
            <a:r>
              <a:rPr lang="en-US" dirty="0" err="1"/>
              <a:t>ou</a:t>
            </a:r>
            <a:r>
              <a:rPr lang="en-US" dirty="0"/>
              <a:t> pour la </a:t>
            </a:r>
            <a:r>
              <a:rPr lang="en-US" dirty="0" err="1"/>
              <a:t>biodiversité</a:t>
            </a:r>
            <a:r>
              <a:rPr lang="en-US" dirty="0"/>
              <a:t>;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5</a:t>
            </a:fld>
            <a:endParaRPr lang="fr-FR"/>
          </a:p>
        </p:txBody>
      </p:sp>
    </p:spTree>
    <p:extLst>
      <p:ext uri="{BB962C8B-B14F-4D97-AF65-F5344CB8AC3E}">
        <p14:creationId xmlns:p14="http://schemas.microsoft.com/office/powerpoint/2010/main" val="379888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cette communication, nous partons du postulat que l’acceptabilité sociale est une construction sociale, partant de là, nous questionnons l’impact du cadre réglementaires et des processus d’engagement des communautés locales sur l’acceptabilité et l’intégration des projets.  processus et outils réglementaires sur cette acceptabilité et leur capacité à faire concilier des visions très contrastées sur le déploiement des énergies marines. </a:t>
            </a:r>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6</a:t>
            </a:fld>
            <a:endParaRPr lang="fr-FR"/>
          </a:p>
        </p:txBody>
      </p:sp>
    </p:spTree>
    <p:extLst>
      <p:ext uri="{BB962C8B-B14F-4D97-AF65-F5344CB8AC3E}">
        <p14:creationId xmlns:p14="http://schemas.microsoft.com/office/powerpoint/2010/main" val="11649533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7</a:t>
            </a:fld>
            <a:endParaRPr lang="fr-FR"/>
          </a:p>
        </p:txBody>
      </p:sp>
    </p:spTree>
    <p:extLst>
      <p:ext uri="{BB962C8B-B14F-4D97-AF65-F5344CB8AC3E}">
        <p14:creationId xmlns:p14="http://schemas.microsoft.com/office/powerpoint/2010/main" val="2442648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Notre approche analytique s’</a:t>
            </a:r>
            <a:r>
              <a:rPr lang="fr-FR" dirty="0" err="1"/>
              <a:t>intéreese</a:t>
            </a:r>
            <a:r>
              <a:rPr lang="fr-FR" dirty="0"/>
              <a:t> à l’engagement des communautés locales selon 2 échelles. </a:t>
            </a:r>
          </a:p>
          <a:p>
            <a:endParaRPr lang="fr-FR" dirty="0"/>
          </a:p>
          <a:p>
            <a:endParaRPr lang="fr-FR" dirty="0"/>
          </a:p>
          <a:p>
            <a:r>
              <a:rPr lang="fr-FR" dirty="0"/>
              <a:t> </a:t>
            </a:r>
            <a:endParaRPr lang="en-US"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8</a:t>
            </a:fld>
            <a:endParaRPr lang="fr-FR"/>
          </a:p>
        </p:txBody>
      </p:sp>
    </p:spTree>
    <p:extLst>
      <p:ext uri="{BB962C8B-B14F-4D97-AF65-F5344CB8AC3E}">
        <p14:creationId xmlns:p14="http://schemas.microsoft.com/office/powerpoint/2010/main" val="389254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Une approche d’analyse à l’échelon international et  national qui interroge les cadres réglementaires et leur efficacité dans le déploiement des énergies marines. </a:t>
            </a:r>
          </a:p>
          <a:p>
            <a:endParaRPr lang="fr-FR" dirty="0"/>
          </a:p>
          <a:p>
            <a:r>
              <a:rPr lang="fr-FR" dirty="0"/>
              <a:t>Nous avons nommé cette approche, l’approche top-down, qui vise à recueillir la perception des développeurs et gestionnaires de sites à propos … </a:t>
            </a:r>
          </a:p>
          <a:p>
            <a:endParaRPr lang="fr-FR" dirty="0"/>
          </a:p>
        </p:txBody>
      </p:sp>
      <p:sp>
        <p:nvSpPr>
          <p:cNvPr id="4" name="Espace réservé du numéro de diapositive 3"/>
          <p:cNvSpPr>
            <a:spLocks noGrp="1"/>
          </p:cNvSpPr>
          <p:nvPr>
            <p:ph type="sldNum" sz="quarter" idx="5"/>
          </p:nvPr>
        </p:nvSpPr>
        <p:spPr/>
        <p:txBody>
          <a:bodyPr/>
          <a:lstStyle/>
          <a:p>
            <a:fld id="{005DB741-06E4-45D1-B828-7281918ABE0C}" type="slidenum">
              <a:rPr lang="fr-FR" smtClean="0"/>
              <a:t>9</a:t>
            </a:fld>
            <a:endParaRPr lang="fr-FR"/>
          </a:p>
        </p:txBody>
      </p:sp>
    </p:spTree>
    <p:extLst>
      <p:ext uri="{BB962C8B-B14F-4D97-AF65-F5344CB8AC3E}">
        <p14:creationId xmlns:p14="http://schemas.microsoft.com/office/powerpoint/2010/main" val="19258057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jpeg"/><Relationship Id="rId7" Type="http://schemas.openxmlformats.org/officeDocument/2006/relationships/image" Target="../media/image6.jpg"/><Relationship Id="rId12"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37025C-A4CC-4617-B462-746FB6554A21}"/>
              </a:ext>
            </a:extLst>
          </p:cNvPr>
          <p:cNvSpPr>
            <a:spLocks noGrp="1"/>
          </p:cNvSpPr>
          <p:nvPr>
            <p:ph type="title"/>
          </p:nvPr>
        </p:nvSpPr>
        <p:spPr>
          <a:xfrm>
            <a:off x="4462942" y="2470762"/>
            <a:ext cx="6689521" cy="1325563"/>
          </a:xfrm>
          <a:prstGeom prst="rect">
            <a:avLst/>
          </a:prstGeom>
        </p:spPr>
        <p:txBody>
          <a:bodyPr/>
          <a:lstStyle/>
          <a:p>
            <a:r>
              <a:rPr lang="fr-FR"/>
              <a:t>Modifiez le style du titre</a:t>
            </a:r>
          </a:p>
        </p:txBody>
      </p:sp>
      <p:sp>
        <p:nvSpPr>
          <p:cNvPr id="4" name="Espace réservé de la date 3">
            <a:extLst>
              <a:ext uri="{FF2B5EF4-FFF2-40B4-BE49-F238E27FC236}">
                <a16:creationId xmlns:a16="http://schemas.microsoft.com/office/drawing/2014/main" id="{D423622A-B0DF-4F47-95E0-86D54A7A9B9D}"/>
              </a:ext>
            </a:extLst>
          </p:cNvPr>
          <p:cNvSpPr>
            <a:spLocks noGrp="1"/>
          </p:cNvSpPr>
          <p:nvPr>
            <p:ph type="dt" sz="half" idx="10"/>
          </p:nvPr>
        </p:nvSpPr>
        <p:spPr>
          <a:xfrm>
            <a:off x="838200" y="6356350"/>
            <a:ext cx="2743200" cy="365125"/>
          </a:xfrm>
          <a:prstGeom prst="rect">
            <a:avLst/>
          </a:prstGeom>
        </p:spPr>
        <p:txBody>
          <a:bodyPr/>
          <a:lstStyle/>
          <a:p>
            <a:fld id="{63904C33-742E-4C7A-8F10-971B0E28B2B6}" type="datetimeFigureOut">
              <a:rPr lang="fr-FR" smtClean="0"/>
              <a:t>04/06/2023</a:t>
            </a:fld>
            <a:endParaRPr lang="fr-FR"/>
          </a:p>
        </p:txBody>
      </p:sp>
      <p:sp>
        <p:nvSpPr>
          <p:cNvPr id="5" name="Espace réservé du pied de page 4">
            <a:extLst>
              <a:ext uri="{FF2B5EF4-FFF2-40B4-BE49-F238E27FC236}">
                <a16:creationId xmlns:a16="http://schemas.microsoft.com/office/drawing/2014/main" id="{A19C2C9F-F290-4485-A944-5A608F84A171}"/>
              </a:ext>
            </a:extLst>
          </p:cNvPr>
          <p:cNvSpPr>
            <a:spLocks noGrp="1"/>
          </p:cNvSpPr>
          <p:nvPr>
            <p:ph type="ftr" sz="quarter" idx="11"/>
          </p:nvPr>
        </p:nvSpPr>
        <p:spPr>
          <a:xfrm>
            <a:off x="4038600" y="6356350"/>
            <a:ext cx="4114800" cy="365125"/>
          </a:xfrm>
          <a:prstGeom prst="rect">
            <a:avLst/>
          </a:prstGeom>
        </p:spPr>
        <p:txBody>
          <a:bodyPr/>
          <a:lstStyle/>
          <a:p>
            <a:endParaRPr lang="fr-FR" dirty="0"/>
          </a:p>
        </p:txBody>
      </p:sp>
      <p:sp>
        <p:nvSpPr>
          <p:cNvPr id="6" name="Espace réservé du numéro de diapositive 5">
            <a:extLst>
              <a:ext uri="{FF2B5EF4-FFF2-40B4-BE49-F238E27FC236}">
                <a16:creationId xmlns:a16="http://schemas.microsoft.com/office/drawing/2014/main" id="{64524726-03A4-4B77-BE17-40691391255F}"/>
              </a:ext>
            </a:extLst>
          </p:cNvPr>
          <p:cNvSpPr>
            <a:spLocks noGrp="1"/>
          </p:cNvSpPr>
          <p:nvPr>
            <p:ph type="sldNum" sz="quarter" idx="12"/>
          </p:nvPr>
        </p:nvSpPr>
        <p:spPr>
          <a:xfrm>
            <a:off x="8610600" y="6356350"/>
            <a:ext cx="2743200" cy="365125"/>
          </a:xfrm>
          <a:prstGeom prst="rect">
            <a:avLst/>
          </a:prstGeom>
        </p:spPr>
        <p:txBody>
          <a:bodyPr/>
          <a:lstStyle/>
          <a:p>
            <a:fld id="{7E1DBD89-E688-4AF5-BD8E-87194B709107}" type="slidenum">
              <a:rPr lang="fr-FR" smtClean="0"/>
              <a:t>‹N°›</a:t>
            </a:fld>
            <a:endParaRPr lang="fr-FR"/>
          </a:p>
        </p:txBody>
      </p:sp>
    </p:spTree>
    <p:extLst>
      <p:ext uri="{BB962C8B-B14F-4D97-AF65-F5344CB8AC3E}">
        <p14:creationId xmlns:p14="http://schemas.microsoft.com/office/powerpoint/2010/main" val="1739227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77C4E609-28CB-4A75-AC95-5DAA31D89AB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70869"/>
          <a:stretch/>
        </p:blipFill>
        <p:spPr>
          <a:xfrm rot="16200000">
            <a:off x="-1675506" y="1668826"/>
            <a:ext cx="6864680" cy="3513668"/>
          </a:xfrm>
          <a:prstGeom prst="rect">
            <a:avLst/>
          </a:prstGeom>
        </p:spPr>
      </p:pic>
      <p:sp>
        <p:nvSpPr>
          <p:cNvPr id="5" name="Espace réservé du texte 4">
            <a:extLst>
              <a:ext uri="{FF2B5EF4-FFF2-40B4-BE49-F238E27FC236}">
                <a16:creationId xmlns:a16="http://schemas.microsoft.com/office/drawing/2014/main" id="{4DD8444E-98F0-458E-A313-8346ED23EAAE}"/>
              </a:ext>
            </a:extLst>
          </p:cNvPr>
          <p:cNvSpPr>
            <a:spLocks noGrp="1"/>
          </p:cNvSpPr>
          <p:nvPr>
            <p:ph type="body" sz="quarter" idx="10" hasCustomPrompt="1"/>
          </p:nvPr>
        </p:nvSpPr>
        <p:spPr>
          <a:xfrm>
            <a:off x="5143632" y="1854186"/>
            <a:ext cx="5418404" cy="872236"/>
          </a:xfrm>
          <a:prstGeom prst="rect">
            <a:avLst/>
          </a:prstGeom>
        </p:spPr>
        <p:txBody>
          <a:bodyPr/>
          <a:lstStyle>
            <a:lvl1pPr marL="0" indent="0" algn="ctr">
              <a:buNone/>
              <a:defRPr sz="4000"/>
            </a:lvl1pPr>
          </a:lstStyle>
          <a:p>
            <a:pPr lvl="0"/>
            <a:r>
              <a:rPr lang="fr-FR" dirty="0"/>
              <a:t>Titre de la présentation </a:t>
            </a:r>
          </a:p>
        </p:txBody>
      </p:sp>
      <p:sp>
        <p:nvSpPr>
          <p:cNvPr id="6" name="ZoneTexte 5">
            <a:extLst>
              <a:ext uri="{FF2B5EF4-FFF2-40B4-BE49-F238E27FC236}">
                <a16:creationId xmlns:a16="http://schemas.microsoft.com/office/drawing/2014/main" id="{439112BC-D3E6-4F0A-856B-C10BDA80CAF8}"/>
              </a:ext>
            </a:extLst>
          </p:cNvPr>
          <p:cNvSpPr txBox="1"/>
          <p:nvPr userDrawn="1"/>
        </p:nvSpPr>
        <p:spPr>
          <a:xfrm>
            <a:off x="3513669" y="6581001"/>
            <a:ext cx="8678331" cy="276999"/>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Journées scientifiques de Nantes Université</a:t>
            </a:r>
            <a:r>
              <a:rPr lang="fr-FR" sz="1200" b="0" dirty="0">
                <a:latin typeface="Arial" panose="020B0604020202020204" pitchFamily="34" charset="0"/>
                <a:cs typeface="Arial" panose="020B0604020202020204" pitchFamily="34" charset="0"/>
              </a:rPr>
              <a:t> - </a:t>
            </a:r>
            <a:r>
              <a:rPr lang="fr-FR" sz="1200" i="1" dirty="0">
                <a:latin typeface="Arial" panose="020B0604020202020204" pitchFamily="34" charset="0"/>
                <a:cs typeface="Arial" panose="020B0604020202020204" pitchFamily="34" charset="0"/>
              </a:rPr>
              <a:t>5 juin 2023</a:t>
            </a:r>
          </a:p>
        </p:txBody>
      </p:sp>
      <p:sp>
        <p:nvSpPr>
          <p:cNvPr id="8" name="Espace réservé du texte 7">
            <a:extLst>
              <a:ext uri="{FF2B5EF4-FFF2-40B4-BE49-F238E27FC236}">
                <a16:creationId xmlns:a16="http://schemas.microsoft.com/office/drawing/2014/main" id="{2E8AE1F1-9B9F-4F4F-A33C-F60868E9AA31}"/>
              </a:ext>
            </a:extLst>
          </p:cNvPr>
          <p:cNvSpPr>
            <a:spLocks noGrp="1"/>
          </p:cNvSpPr>
          <p:nvPr>
            <p:ph type="body" sz="quarter" idx="11" hasCustomPrompt="1"/>
          </p:nvPr>
        </p:nvSpPr>
        <p:spPr>
          <a:xfrm>
            <a:off x="5935928" y="2754657"/>
            <a:ext cx="3833812" cy="671003"/>
          </a:xfrm>
          <a:prstGeom prst="rect">
            <a:avLst/>
          </a:prstGeom>
        </p:spPr>
        <p:txBody>
          <a:bodyPr/>
          <a:lstStyle>
            <a:lvl1pPr marL="0" indent="0" algn="ctr">
              <a:buNone/>
              <a:defRPr sz="2400">
                <a:solidFill>
                  <a:srgbClr val="2E29A0"/>
                </a:solidFill>
              </a:defRPr>
            </a:lvl1pPr>
          </a:lstStyle>
          <a:p>
            <a:pPr lvl="0"/>
            <a:r>
              <a:rPr lang="fr-FR" dirty="0"/>
              <a:t>Liste des auteurs</a:t>
            </a:r>
          </a:p>
        </p:txBody>
      </p:sp>
      <p:sp>
        <p:nvSpPr>
          <p:cNvPr id="10" name="Espace réservé du texte 9">
            <a:extLst>
              <a:ext uri="{FF2B5EF4-FFF2-40B4-BE49-F238E27FC236}">
                <a16:creationId xmlns:a16="http://schemas.microsoft.com/office/drawing/2014/main" id="{869676E0-AF67-4A5A-83C7-AB24D152C595}"/>
              </a:ext>
            </a:extLst>
          </p:cNvPr>
          <p:cNvSpPr>
            <a:spLocks noGrp="1"/>
          </p:cNvSpPr>
          <p:nvPr>
            <p:ph type="body" sz="quarter" idx="12" hasCustomPrompt="1"/>
          </p:nvPr>
        </p:nvSpPr>
        <p:spPr>
          <a:xfrm>
            <a:off x="6040702" y="4131579"/>
            <a:ext cx="3624263" cy="469302"/>
          </a:xfrm>
          <a:prstGeom prst="rect">
            <a:avLst/>
          </a:prstGeom>
        </p:spPr>
        <p:txBody>
          <a:bodyPr/>
          <a:lstStyle>
            <a:lvl1pPr marL="0" indent="0" algn="ctr">
              <a:buNone/>
              <a:defRPr sz="1800"/>
            </a:lvl1pPr>
          </a:lstStyle>
          <a:p>
            <a:pPr lvl="0"/>
            <a:r>
              <a:rPr lang="fr-FR" dirty="0"/>
              <a:t>Thématique</a:t>
            </a:r>
          </a:p>
        </p:txBody>
      </p:sp>
      <p:pic>
        <p:nvPicPr>
          <p:cNvPr id="12" name="Image 21">
            <a:extLst>
              <a:ext uri="{FF2B5EF4-FFF2-40B4-BE49-F238E27FC236}">
                <a16:creationId xmlns:a16="http://schemas.microsoft.com/office/drawing/2014/main" id="{919CD51A-740F-4BAA-9FBA-CD8142A0E060}"/>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754243" y="115806"/>
            <a:ext cx="848444" cy="209205"/>
          </a:xfrm>
          <a:prstGeom prst="rect">
            <a:avLst/>
          </a:prstGeom>
        </p:spPr>
      </p:pic>
      <p:pic>
        <p:nvPicPr>
          <p:cNvPr id="13" name="Image 22">
            <a:extLst>
              <a:ext uri="{FF2B5EF4-FFF2-40B4-BE49-F238E27FC236}">
                <a16:creationId xmlns:a16="http://schemas.microsoft.com/office/drawing/2014/main" id="{736F26E8-2DA7-4CCC-B7A3-8725DEA67D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bwMode="auto">
          <a:xfrm>
            <a:off x="4695590" y="42340"/>
            <a:ext cx="374438" cy="374438"/>
          </a:xfrm>
          <a:prstGeom prst="rect">
            <a:avLst/>
          </a:prstGeom>
        </p:spPr>
      </p:pic>
      <p:pic>
        <p:nvPicPr>
          <p:cNvPr id="14" name="Image 23">
            <a:extLst>
              <a:ext uri="{FF2B5EF4-FFF2-40B4-BE49-F238E27FC236}">
                <a16:creationId xmlns:a16="http://schemas.microsoft.com/office/drawing/2014/main" id="{98AF0AD2-A373-4DE8-B6FB-6EED93745E6F}"/>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bwMode="auto">
          <a:xfrm>
            <a:off x="5148188" y="78461"/>
            <a:ext cx="732446" cy="278940"/>
          </a:xfrm>
          <a:prstGeom prst="rect">
            <a:avLst/>
          </a:prstGeom>
          <a:solidFill>
            <a:schemeClr val="bg1"/>
          </a:solidFill>
        </p:spPr>
      </p:pic>
      <p:pic>
        <p:nvPicPr>
          <p:cNvPr id="15" name="Image 24">
            <a:extLst>
              <a:ext uri="{FF2B5EF4-FFF2-40B4-BE49-F238E27FC236}">
                <a16:creationId xmlns:a16="http://schemas.microsoft.com/office/drawing/2014/main" id="{A20AB134-BBD5-41CA-8C09-6890B8C8AC03}"/>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bwMode="auto">
          <a:xfrm>
            <a:off x="6516532" y="66838"/>
            <a:ext cx="339587" cy="339587"/>
          </a:xfrm>
          <a:prstGeom prst="rect">
            <a:avLst/>
          </a:prstGeom>
          <a:solidFill>
            <a:schemeClr val="bg1"/>
          </a:solidFill>
        </p:spPr>
      </p:pic>
      <p:pic>
        <p:nvPicPr>
          <p:cNvPr id="16" name="Image 25">
            <a:extLst>
              <a:ext uri="{FF2B5EF4-FFF2-40B4-BE49-F238E27FC236}">
                <a16:creationId xmlns:a16="http://schemas.microsoft.com/office/drawing/2014/main" id="{48181C39-D0BE-4BCA-8F74-E3141BC489AB}"/>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bwMode="auto">
          <a:xfrm>
            <a:off x="6940923" y="86248"/>
            <a:ext cx="569694" cy="302185"/>
          </a:xfrm>
          <a:prstGeom prst="rect">
            <a:avLst/>
          </a:prstGeom>
        </p:spPr>
      </p:pic>
      <p:pic>
        <p:nvPicPr>
          <p:cNvPr id="17" name="Image 26">
            <a:extLst>
              <a:ext uri="{FF2B5EF4-FFF2-40B4-BE49-F238E27FC236}">
                <a16:creationId xmlns:a16="http://schemas.microsoft.com/office/drawing/2014/main" id="{AF15246F-DE64-4A40-B6C5-F124FB733C99}"/>
              </a:ext>
            </a:extLst>
          </p:cNvPr>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bwMode="auto">
          <a:xfrm>
            <a:off x="5891527" y="66838"/>
            <a:ext cx="521559" cy="302185"/>
          </a:xfrm>
          <a:prstGeom prst="rect">
            <a:avLst/>
          </a:prstGeom>
          <a:solidFill>
            <a:schemeClr val="bg1"/>
          </a:solidFill>
        </p:spPr>
      </p:pic>
      <p:pic>
        <p:nvPicPr>
          <p:cNvPr id="18" name="Picture 3">
            <a:extLst>
              <a:ext uri="{FF2B5EF4-FFF2-40B4-BE49-F238E27FC236}">
                <a16:creationId xmlns:a16="http://schemas.microsoft.com/office/drawing/2014/main" id="{B5CDEB8A-C1A5-4B64-AF1D-2B9AC027C1F4}"/>
              </a:ext>
            </a:extLst>
          </p:cNvPr>
          <p:cNvPicPr>
            <a:picLocks noChangeAspect="1" noChangeArrowheads="1"/>
          </p:cNvPicPr>
          <p:nvPr userDrawn="1"/>
        </p:nvPicPr>
        <p:blipFill>
          <a:blip r:embed="rId9" cstate="print">
            <a:extLst>
              <a:ext uri="{28A0092B-C50C-407E-A947-70E740481C1C}">
                <a14:useLocalDpi xmlns:a14="http://schemas.microsoft.com/office/drawing/2010/main" val="0"/>
              </a:ext>
            </a:extLst>
          </a:blip>
          <a:stretch>
            <a:fillRect/>
          </a:stretch>
        </p:blipFill>
        <p:spPr bwMode="auto">
          <a:xfrm>
            <a:off x="10581263" y="53729"/>
            <a:ext cx="569694" cy="310355"/>
          </a:xfrm>
          <a:prstGeom prst="rect">
            <a:avLst/>
          </a:prstGeom>
          <a:noFill/>
          <a:ln>
            <a:noFill/>
          </a:ln>
        </p:spPr>
      </p:pic>
      <p:pic>
        <p:nvPicPr>
          <p:cNvPr id="26" name="Image 25">
            <a:extLst>
              <a:ext uri="{FF2B5EF4-FFF2-40B4-BE49-F238E27FC236}">
                <a16:creationId xmlns:a16="http://schemas.microsoft.com/office/drawing/2014/main" id="{5D69B006-5B1A-4149-AB7F-F80CC94F96D2}"/>
              </a:ext>
            </a:extLst>
          </p:cNvPr>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7569155" y="60881"/>
            <a:ext cx="342201" cy="351500"/>
          </a:xfrm>
          <a:prstGeom prst="rect">
            <a:avLst/>
          </a:prstGeom>
        </p:spPr>
      </p:pic>
      <p:pic>
        <p:nvPicPr>
          <p:cNvPr id="28" name="Image 27">
            <a:extLst>
              <a:ext uri="{FF2B5EF4-FFF2-40B4-BE49-F238E27FC236}">
                <a16:creationId xmlns:a16="http://schemas.microsoft.com/office/drawing/2014/main" id="{0ADBF6D9-5CEB-4CA6-B794-C0D7C0994A89}"/>
              </a:ext>
            </a:extLst>
          </p:cNvPr>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8874694" y="56072"/>
            <a:ext cx="848096" cy="323715"/>
          </a:xfrm>
          <a:prstGeom prst="rect">
            <a:avLst/>
          </a:prstGeom>
        </p:spPr>
      </p:pic>
      <p:pic>
        <p:nvPicPr>
          <p:cNvPr id="30" name="Image 29">
            <a:extLst>
              <a:ext uri="{FF2B5EF4-FFF2-40B4-BE49-F238E27FC236}">
                <a16:creationId xmlns:a16="http://schemas.microsoft.com/office/drawing/2014/main" id="{E0ADCA9B-B330-4E29-B000-298C033EDAC0}"/>
              </a:ext>
            </a:extLst>
          </p:cNvPr>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7969894" y="133053"/>
            <a:ext cx="477795" cy="188933"/>
          </a:xfrm>
          <a:prstGeom prst="rect">
            <a:avLst/>
          </a:prstGeom>
        </p:spPr>
      </p:pic>
      <p:pic>
        <p:nvPicPr>
          <p:cNvPr id="32" name="Image 31">
            <a:extLst>
              <a:ext uri="{FF2B5EF4-FFF2-40B4-BE49-F238E27FC236}">
                <a16:creationId xmlns:a16="http://schemas.microsoft.com/office/drawing/2014/main" id="{24B94B13-3923-4D77-A67D-5F1FEC79652E}"/>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8532493" y="-33285"/>
            <a:ext cx="342201" cy="580538"/>
          </a:xfrm>
          <a:prstGeom prst="rect">
            <a:avLst/>
          </a:prstGeom>
        </p:spPr>
      </p:pic>
      <p:pic>
        <p:nvPicPr>
          <p:cNvPr id="34" name="Image 33">
            <a:extLst>
              <a:ext uri="{FF2B5EF4-FFF2-40B4-BE49-F238E27FC236}">
                <a16:creationId xmlns:a16="http://schemas.microsoft.com/office/drawing/2014/main" id="{D1D42BC8-6DDD-4DDD-B36F-A16A7E403257}"/>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201291" y="66632"/>
            <a:ext cx="765924" cy="284550"/>
          </a:xfrm>
          <a:prstGeom prst="rect">
            <a:avLst/>
          </a:prstGeom>
        </p:spPr>
      </p:pic>
      <p:pic>
        <p:nvPicPr>
          <p:cNvPr id="36" name="Image 35">
            <a:extLst>
              <a:ext uri="{FF2B5EF4-FFF2-40B4-BE49-F238E27FC236}">
                <a16:creationId xmlns:a16="http://schemas.microsoft.com/office/drawing/2014/main" id="{51422FF6-0608-4B3E-B8CB-ED868777CDB4}"/>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9748192" y="125041"/>
            <a:ext cx="782737" cy="167730"/>
          </a:xfrm>
          <a:prstGeom prst="rect">
            <a:avLst/>
          </a:prstGeom>
        </p:spPr>
      </p:pic>
    </p:spTree>
    <p:extLst>
      <p:ext uri="{BB962C8B-B14F-4D97-AF65-F5344CB8AC3E}">
        <p14:creationId xmlns:p14="http://schemas.microsoft.com/office/powerpoint/2010/main" val="3838120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258B60-393B-4050-B941-D4290F8060D6}"/>
              </a:ext>
            </a:extLst>
          </p:cNvPr>
          <p:cNvSpPr/>
          <p:nvPr userDrawn="1"/>
        </p:nvSpPr>
        <p:spPr>
          <a:xfrm>
            <a:off x="0" y="6581001"/>
            <a:ext cx="12192000" cy="276999"/>
          </a:xfrm>
          <a:prstGeom prst="rect">
            <a:avLst/>
          </a:prstGeom>
          <a:blipFill dpi="0" rotWithShape="1">
            <a:blip r:embed="rId2">
              <a:alphaModFix amt="18000"/>
              <a:extLst>
                <a:ext uri="{28A0092B-C50C-407E-A947-70E740481C1C}">
                  <a14:useLocalDpi xmlns:a14="http://schemas.microsoft.com/office/drawing/2010/main" val="0"/>
                </a:ext>
              </a:extLst>
            </a:blip>
            <a:srcRect/>
            <a:stretch>
              <a:fillRect t="-77248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noFill/>
              </a:ln>
            </a:endParaRPr>
          </a:p>
        </p:txBody>
      </p:sp>
      <p:sp>
        <p:nvSpPr>
          <p:cNvPr id="12" name="ZoneTexte 11">
            <a:extLst>
              <a:ext uri="{FF2B5EF4-FFF2-40B4-BE49-F238E27FC236}">
                <a16:creationId xmlns:a16="http://schemas.microsoft.com/office/drawing/2014/main" id="{9FD7C668-7B25-4218-B344-C87AE4D3D0F8}"/>
              </a:ext>
            </a:extLst>
          </p:cNvPr>
          <p:cNvSpPr txBox="1"/>
          <p:nvPr userDrawn="1"/>
        </p:nvSpPr>
        <p:spPr>
          <a:xfrm>
            <a:off x="1756834" y="6581001"/>
            <a:ext cx="8678331" cy="276999"/>
          </a:xfrm>
          <a:prstGeom prst="rect">
            <a:avLst/>
          </a:prstGeom>
          <a:noFill/>
        </p:spPr>
        <p:txBody>
          <a:bodyPr wrap="square" rtlCol="0">
            <a:spAutoFit/>
          </a:bodyPr>
          <a:lstStyle/>
          <a:p>
            <a:pPr algn="ctr"/>
            <a:r>
              <a:rPr lang="fr-FR" sz="1200" b="1" dirty="0">
                <a:solidFill>
                  <a:schemeClr val="tx1"/>
                </a:solidFill>
                <a:latin typeface="Arial" panose="020B0604020202020204" pitchFamily="34" charset="0"/>
                <a:cs typeface="Arial" panose="020B0604020202020204" pitchFamily="34" charset="0"/>
              </a:rPr>
              <a:t>Journées scientifiques de Nantes Université</a:t>
            </a:r>
            <a:r>
              <a:rPr lang="fr-FR" sz="1200" b="0" dirty="0">
                <a:solidFill>
                  <a:schemeClr val="tx1"/>
                </a:solidFill>
                <a:latin typeface="Arial" panose="020B0604020202020204" pitchFamily="34" charset="0"/>
                <a:cs typeface="Arial" panose="020B0604020202020204" pitchFamily="34" charset="0"/>
              </a:rPr>
              <a:t> - </a:t>
            </a:r>
            <a:r>
              <a:rPr lang="fr-FR" sz="1200" i="1" dirty="0">
                <a:solidFill>
                  <a:schemeClr val="tx1"/>
                </a:solidFill>
                <a:latin typeface="Arial" panose="020B0604020202020204" pitchFamily="34" charset="0"/>
                <a:cs typeface="Arial" panose="020B0604020202020204" pitchFamily="34" charset="0"/>
              </a:rPr>
              <a:t>5 juin 2023</a:t>
            </a:r>
          </a:p>
        </p:txBody>
      </p:sp>
      <p:sp>
        <p:nvSpPr>
          <p:cNvPr id="13" name="Rectangle 12">
            <a:extLst>
              <a:ext uri="{FF2B5EF4-FFF2-40B4-BE49-F238E27FC236}">
                <a16:creationId xmlns:a16="http://schemas.microsoft.com/office/drawing/2014/main" id="{2C51E19F-D9C9-449F-9446-CC5080296E81}"/>
              </a:ext>
            </a:extLst>
          </p:cNvPr>
          <p:cNvSpPr/>
          <p:nvPr userDrawn="1"/>
        </p:nvSpPr>
        <p:spPr>
          <a:xfrm>
            <a:off x="0" y="0"/>
            <a:ext cx="12192000" cy="729842"/>
          </a:xfrm>
          <a:prstGeom prst="rect">
            <a:avLst/>
          </a:prstGeom>
          <a:solidFill>
            <a:srgbClr val="2E29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B2084EC1-E0B5-4AB9-B6EC-D0D238DD2743}"/>
              </a:ext>
            </a:extLst>
          </p:cNvPr>
          <p:cNvSpPr>
            <a:spLocks noGrp="1"/>
          </p:cNvSpPr>
          <p:nvPr>
            <p:ph type="body" sz="quarter" idx="10" hasCustomPrompt="1"/>
          </p:nvPr>
        </p:nvSpPr>
        <p:spPr>
          <a:xfrm>
            <a:off x="756406" y="117271"/>
            <a:ext cx="10679185" cy="495300"/>
          </a:xfrm>
          <a:prstGeom prst="rect">
            <a:avLst/>
          </a:prstGeom>
        </p:spPr>
        <p:txBody>
          <a:bodyPr/>
          <a:lstStyle>
            <a:lvl1pPr marL="0" indent="0" algn="ctr">
              <a:buNone/>
              <a:defRPr>
                <a:solidFill>
                  <a:schemeClr val="bg1"/>
                </a:solidFill>
              </a:defRPr>
            </a:lvl1pPr>
          </a:lstStyle>
          <a:p>
            <a:pPr lvl="0"/>
            <a:r>
              <a:rPr lang="fr-FR" dirty="0"/>
              <a:t>Introduction</a:t>
            </a:r>
          </a:p>
        </p:txBody>
      </p:sp>
    </p:spTree>
    <p:extLst>
      <p:ext uri="{BB962C8B-B14F-4D97-AF65-F5344CB8AC3E}">
        <p14:creationId xmlns:p14="http://schemas.microsoft.com/office/powerpoint/2010/main" val="12521223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9FD7C668-7B25-4218-B344-C87AE4D3D0F8}"/>
              </a:ext>
            </a:extLst>
          </p:cNvPr>
          <p:cNvSpPr txBox="1"/>
          <p:nvPr userDrawn="1"/>
        </p:nvSpPr>
        <p:spPr>
          <a:xfrm>
            <a:off x="1756834" y="6581001"/>
            <a:ext cx="8678331" cy="276999"/>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Journées scientifiques de Nantes Université</a:t>
            </a:r>
            <a:r>
              <a:rPr lang="fr-FR" sz="1200" b="0" dirty="0">
                <a:latin typeface="Arial" panose="020B0604020202020204" pitchFamily="34" charset="0"/>
                <a:cs typeface="Arial" panose="020B0604020202020204" pitchFamily="34" charset="0"/>
              </a:rPr>
              <a:t> - </a:t>
            </a:r>
            <a:r>
              <a:rPr lang="fr-FR" sz="1200" i="1" dirty="0">
                <a:latin typeface="Arial" panose="020B0604020202020204" pitchFamily="34" charset="0"/>
                <a:cs typeface="Arial" panose="020B0604020202020204" pitchFamily="34" charset="0"/>
              </a:rPr>
              <a:t>5 juin 2023</a:t>
            </a:r>
          </a:p>
        </p:txBody>
      </p:sp>
      <p:sp>
        <p:nvSpPr>
          <p:cNvPr id="13" name="Rectangle 12">
            <a:extLst>
              <a:ext uri="{FF2B5EF4-FFF2-40B4-BE49-F238E27FC236}">
                <a16:creationId xmlns:a16="http://schemas.microsoft.com/office/drawing/2014/main" id="{2C51E19F-D9C9-449F-9446-CC5080296E81}"/>
              </a:ext>
            </a:extLst>
          </p:cNvPr>
          <p:cNvSpPr/>
          <p:nvPr userDrawn="1"/>
        </p:nvSpPr>
        <p:spPr>
          <a:xfrm>
            <a:off x="0" y="0"/>
            <a:ext cx="12192000" cy="729842"/>
          </a:xfrm>
          <a:prstGeom prst="rect">
            <a:avLst/>
          </a:prstGeom>
          <a:solidFill>
            <a:srgbClr val="2E29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B2084EC1-E0B5-4AB9-B6EC-D0D238DD2743}"/>
              </a:ext>
            </a:extLst>
          </p:cNvPr>
          <p:cNvSpPr>
            <a:spLocks noGrp="1"/>
          </p:cNvSpPr>
          <p:nvPr>
            <p:ph type="body" sz="quarter" idx="10" hasCustomPrompt="1"/>
          </p:nvPr>
        </p:nvSpPr>
        <p:spPr>
          <a:xfrm>
            <a:off x="756406" y="117271"/>
            <a:ext cx="10679185" cy="495300"/>
          </a:xfrm>
          <a:prstGeom prst="rect">
            <a:avLst/>
          </a:prstGeom>
        </p:spPr>
        <p:txBody>
          <a:bodyPr/>
          <a:lstStyle>
            <a:lvl1pPr marL="0" indent="0" algn="ctr">
              <a:buNone/>
              <a:defRPr>
                <a:solidFill>
                  <a:schemeClr val="bg1"/>
                </a:solidFill>
              </a:defRPr>
            </a:lvl1pPr>
          </a:lstStyle>
          <a:p>
            <a:pPr lvl="0"/>
            <a:r>
              <a:rPr lang="fr-FR" dirty="0"/>
              <a:t>Contexte générale</a:t>
            </a:r>
          </a:p>
        </p:txBody>
      </p:sp>
      <p:sp>
        <p:nvSpPr>
          <p:cNvPr id="5" name="Rectangle 4">
            <a:extLst>
              <a:ext uri="{FF2B5EF4-FFF2-40B4-BE49-F238E27FC236}">
                <a16:creationId xmlns:a16="http://schemas.microsoft.com/office/drawing/2014/main" id="{3895FEB1-0204-4AE8-8A4D-BB6A8C84A5F2}"/>
              </a:ext>
            </a:extLst>
          </p:cNvPr>
          <p:cNvSpPr/>
          <p:nvPr userDrawn="1"/>
        </p:nvSpPr>
        <p:spPr>
          <a:xfrm>
            <a:off x="0" y="6581001"/>
            <a:ext cx="12192000" cy="276999"/>
          </a:xfrm>
          <a:prstGeom prst="rect">
            <a:avLst/>
          </a:prstGeom>
          <a:blipFill dpi="0" rotWithShape="1">
            <a:blip r:embed="rId2">
              <a:alphaModFix amt="18000"/>
              <a:extLst>
                <a:ext uri="{28A0092B-C50C-407E-A947-70E740481C1C}">
                  <a14:useLocalDpi xmlns:a14="http://schemas.microsoft.com/office/drawing/2010/main" val="0"/>
                </a:ext>
              </a:extLst>
            </a:blip>
            <a:srcRect/>
            <a:stretch>
              <a:fillRect t="-77248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noFill/>
              </a:ln>
            </a:endParaRPr>
          </a:p>
        </p:txBody>
      </p:sp>
    </p:spTree>
    <p:extLst>
      <p:ext uri="{BB962C8B-B14F-4D97-AF65-F5344CB8AC3E}">
        <p14:creationId xmlns:p14="http://schemas.microsoft.com/office/powerpoint/2010/main" val="10227442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9FD7C668-7B25-4218-B344-C87AE4D3D0F8}"/>
              </a:ext>
            </a:extLst>
          </p:cNvPr>
          <p:cNvSpPr txBox="1"/>
          <p:nvPr userDrawn="1"/>
        </p:nvSpPr>
        <p:spPr>
          <a:xfrm>
            <a:off x="1756834" y="6581001"/>
            <a:ext cx="8678331" cy="276999"/>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Journées scientifiques de Nantes Université</a:t>
            </a:r>
            <a:r>
              <a:rPr lang="fr-FR" sz="1200" b="0" dirty="0">
                <a:latin typeface="Arial" panose="020B0604020202020204" pitchFamily="34" charset="0"/>
                <a:cs typeface="Arial" panose="020B0604020202020204" pitchFamily="34" charset="0"/>
              </a:rPr>
              <a:t> - </a:t>
            </a:r>
            <a:r>
              <a:rPr lang="fr-FR" sz="1200" i="1" dirty="0">
                <a:latin typeface="Arial" panose="020B0604020202020204" pitchFamily="34" charset="0"/>
                <a:cs typeface="Arial" panose="020B0604020202020204" pitchFamily="34" charset="0"/>
              </a:rPr>
              <a:t>5 juin 2023</a:t>
            </a:r>
          </a:p>
        </p:txBody>
      </p:sp>
      <p:sp>
        <p:nvSpPr>
          <p:cNvPr id="13" name="Rectangle 12">
            <a:extLst>
              <a:ext uri="{FF2B5EF4-FFF2-40B4-BE49-F238E27FC236}">
                <a16:creationId xmlns:a16="http://schemas.microsoft.com/office/drawing/2014/main" id="{2C51E19F-D9C9-449F-9446-CC5080296E81}"/>
              </a:ext>
            </a:extLst>
          </p:cNvPr>
          <p:cNvSpPr/>
          <p:nvPr userDrawn="1"/>
        </p:nvSpPr>
        <p:spPr>
          <a:xfrm>
            <a:off x="0" y="0"/>
            <a:ext cx="12192000" cy="729842"/>
          </a:xfrm>
          <a:prstGeom prst="rect">
            <a:avLst/>
          </a:prstGeom>
          <a:solidFill>
            <a:srgbClr val="2E29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B2084EC1-E0B5-4AB9-B6EC-D0D238DD2743}"/>
              </a:ext>
            </a:extLst>
          </p:cNvPr>
          <p:cNvSpPr>
            <a:spLocks noGrp="1"/>
          </p:cNvSpPr>
          <p:nvPr>
            <p:ph type="body" sz="quarter" idx="10" hasCustomPrompt="1"/>
          </p:nvPr>
        </p:nvSpPr>
        <p:spPr>
          <a:xfrm>
            <a:off x="756406" y="117271"/>
            <a:ext cx="10679185" cy="495300"/>
          </a:xfrm>
          <a:prstGeom prst="rect">
            <a:avLst/>
          </a:prstGeom>
        </p:spPr>
        <p:txBody>
          <a:bodyPr/>
          <a:lstStyle>
            <a:lvl1pPr marL="0" indent="0" algn="ctr">
              <a:buNone/>
              <a:defRPr>
                <a:solidFill>
                  <a:schemeClr val="bg1"/>
                </a:solidFill>
              </a:defRPr>
            </a:lvl1pPr>
          </a:lstStyle>
          <a:p>
            <a:pPr lvl="0"/>
            <a:r>
              <a:rPr lang="fr-FR" dirty="0"/>
              <a:t>Résultats</a:t>
            </a:r>
          </a:p>
        </p:txBody>
      </p:sp>
      <p:sp>
        <p:nvSpPr>
          <p:cNvPr id="5" name="Rectangle 4">
            <a:extLst>
              <a:ext uri="{FF2B5EF4-FFF2-40B4-BE49-F238E27FC236}">
                <a16:creationId xmlns:a16="http://schemas.microsoft.com/office/drawing/2014/main" id="{8BDC522B-AB6C-43AD-82A2-EC9FF352F7DA}"/>
              </a:ext>
            </a:extLst>
          </p:cNvPr>
          <p:cNvSpPr/>
          <p:nvPr userDrawn="1"/>
        </p:nvSpPr>
        <p:spPr>
          <a:xfrm>
            <a:off x="0" y="6581001"/>
            <a:ext cx="12192000" cy="276999"/>
          </a:xfrm>
          <a:prstGeom prst="rect">
            <a:avLst/>
          </a:prstGeom>
          <a:blipFill dpi="0" rotWithShape="1">
            <a:blip r:embed="rId2">
              <a:alphaModFix amt="18000"/>
              <a:extLst>
                <a:ext uri="{28A0092B-C50C-407E-A947-70E740481C1C}">
                  <a14:useLocalDpi xmlns:a14="http://schemas.microsoft.com/office/drawing/2010/main" val="0"/>
                </a:ext>
              </a:extLst>
            </a:blip>
            <a:srcRect/>
            <a:stretch>
              <a:fillRect t="-77248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noFill/>
              </a:ln>
            </a:endParaRPr>
          </a:p>
        </p:txBody>
      </p:sp>
    </p:spTree>
    <p:extLst>
      <p:ext uri="{BB962C8B-B14F-4D97-AF65-F5344CB8AC3E}">
        <p14:creationId xmlns:p14="http://schemas.microsoft.com/office/powerpoint/2010/main" val="3736775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Diapositive de titre">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9FD7C668-7B25-4218-B344-C87AE4D3D0F8}"/>
              </a:ext>
            </a:extLst>
          </p:cNvPr>
          <p:cNvSpPr txBox="1"/>
          <p:nvPr userDrawn="1"/>
        </p:nvSpPr>
        <p:spPr>
          <a:xfrm>
            <a:off x="1756834" y="6581001"/>
            <a:ext cx="8678331" cy="276999"/>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Journées scientifiques de Nantes Université</a:t>
            </a:r>
            <a:r>
              <a:rPr lang="fr-FR" sz="1200" b="0" dirty="0">
                <a:latin typeface="Arial" panose="020B0604020202020204" pitchFamily="34" charset="0"/>
                <a:cs typeface="Arial" panose="020B0604020202020204" pitchFamily="34" charset="0"/>
              </a:rPr>
              <a:t> - </a:t>
            </a:r>
            <a:r>
              <a:rPr lang="fr-FR" sz="1200" i="1" dirty="0">
                <a:latin typeface="Arial" panose="020B0604020202020204" pitchFamily="34" charset="0"/>
                <a:cs typeface="Arial" panose="020B0604020202020204" pitchFamily="34" charset="0"/>
              </a:rPr>
              <a:t>5 juin 2023</a:t>
            </a:r>
          </a:p>
        </p:txBody>
      </p:sp>
      <p:sp>
        <p:nvSpPr>
          <p:cNvPr id="13" name="Rectangle 12">
            <a:extLst>
              <a:ext uri="{FF2B5EF4-FFF2-40B4-BE49-F238E27FC236}">
                <a16:creationId xmlns:a16="http://schemas.microsoft.com/office/drawing/2014/main" id="{2C51E19F-D9C9-449F-9446-CC5080296E81}"/>
              </a:ext>
            </a:extLst>
          </p:cNvPr>
          <p:cNvSpPr/>
          <p:nvPr userDrawn="1"/>
        </p:nvSpPr>
        <p:spPr>
          <a:xfrm>
            <a:off x="0" y="0"/>
            <a:ext cx="12192000" cy="729842"/>
          </a:xfrm>
          <a:prstGeom prst="rect">
            <a:avLst/>
          </a:prstGeom>
          <a:solidFill>
            <a:srgbClr val="2E29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B2084EC1-E0B5-4AB9-B6EC-D0D238DD2743}"/>
              </a:ext>
            </a:extLst>
          </p:cNvPr>
          <p:cNvSpPr>
            <a:spLocks noGrp="1"/>
          </p:cNvSpPr>
          <p:nvPr>
            <p:ph type="body" sz="quarter" idx="10" hasCustomPrompt="1"/>
          </p:nvPr>
        </p:nvSpPr>
        <p:spPr>
          <a:xfrm>
            <a:off x="756406" y="117271"/>
            <a:ext cx="10679185" cy="495300"/>
          </a:xfrm>
          <a:prstGeom prst="rect">
            <a:avLst/>
          </a:prstGeom>
        </p:spPr>
        <p:txBody>
          <a:bodyPr/>
          <a:lstStyle>
            <a:lvl1pPr marL="0" indent="0" algn="ctr">
              <a:buNone/>
              <a:defRPr>
                <a:solidFill>
                  <a:schemeClr val="bg1"/>
                </a:solidFill>
              </a:defRPr>
            </a:lvl1pPr>
          </a:lstStyle>
          <a:p>
            <a:pPr lvl="0"/>
            <a:r>
              <a:rPr lang="fr-FR" dirty="0"/>
              <a:t>Ouvertures/pistes</a:t>
            </a:r>
          </a:p>
        </p:txBody>
      </p:sp>
      <p:sp>
        <p:nvSpPr>
          <p:cNvPr id="5" name="Rectangle 4">
            <a:extLst>
              <a:ext uri="{FF2B5EF4-FFF2-40B4-BE49-F238E27FC236}">
                <a16:creationId xmlns:a16="http://schemas.microsoft.com/office/drawing/2014/main" id="{1E55F4A3-EA71-4C49-AE65-65DD39F15094}"/>
              </a:ext>
            </a:extLst>
          </p:cNvPr>
          <p:cNvSpPr/>
          <p:nvPr userDrawn="1"/>
        </p:nvSpPr>
        <p:spPr>
          <a:xfrm>
            <a:off x="0" y="6581001"/>
            <a:ext cx="12192000" cy="276999"/>
          </a:xfrm>
          <a:prstGeom prst="rect">
            <a:avLst/>
          </a:prstGeom>
          <a:blipFill dpi="0" rotWithShape="1">
            <a:blip r:embed="rId2">
              <a:alphaModFix amt="18000"/>
              <a:extLst>
                <a:ext uri="{28A0092B-C50C-407E-A947-70E740481C1C}">
                  <a14:useLocalDpi xmlns:a14="http://schemas.microsoft.com/office/drawing/2010/main" val="0"/>
                </a:ext>
              </a:extLst>
            </a:blip>
            <a:srcRect/>
            <a:stretch>
              <a:fillRect t="-77248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noFill/>
              </a:ln>
            </a:endParaRPr>
          </a:p>
        </p:txBody>
      </p:sp>
    </p:spTree>
    <p:extLst>
      <p:ext uri="{BB962C8B-B14F-4D97-AF65-F5344CB8AC3E}">
        <p14:creationId xmlns:p14="http://schemas.microsoft.com/office/powerpoint/2010/main" val="785573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Diapositive de titre">
    <p:spTree>
      <p:nvGrpSpPr>
        <p:cNvPr id="1" name=""/>
        <p:cNvGrpSpPr/>
        <p:nvPr/>
      </p:nvGrpSpPr>
      <p:grpSpPr>
        <a:xfrm>
          <a:off x="0" y="0"/>
          <a:ext cx="0" cy="0"/>
          <a:chOff x="0" y="0"/>
          <a:chExt cx="0" cy="0"/>
        </a:xfrm>
      </p:grpSpPr>
      <p:sp>
        <p:nvSpPr>
          <p:cNvPr id="12" name="ZoneTexte 11">
            <a:extLst>
              <a:ext uri="{FF2B5EF4-FFF2-40B4-BE49-F238E27FC236}">
                <a16:creationId xmlns:a16="http://schemas.microsoft.com/office/drawing/2014/main" id="{9FD7C668-7B25-4218-B344-C87AE4D3D0F8}"/>
              </a:ext>
            </a:extLst>
          </p:cNvPr>
          <p:cNvSpPr txBox="1"/>
          <p:nvPr userDrawn="1"/>
        </p:nvSpPr>
        <p:spPr>
          <a:xfrm>
            <a:off x="1756834" y="6581001"/>
            <a:ext cx="8678331" cy="276999"/>
          </a:xfrm>
          <a:prstGeom prst="rect">
            <a:avLst/>
          </a:prstGeom>
          <a:noFill/>
        </p:spPr>
        <p:txBody>
          <a:bodyPr wrap="square" rtlCol="0">
            <a:spAutoFit/>
          </a:bodyPr>
          <a:lstStyle/>
          <a:p>
            <a:pPr algn="ctr"/>
            <a:r>
              <a:rPr lang="fr-FR" sz="1200" b="1" dirty="0">
                <a:latin typeface="Arial" panose="020B0604020202020204" pitchFamily="34" charset="0"/>
                <a:cs typeface="Arial" panose="020B0604020202020204" pitchFamily="34" charset="0"/>
              </a:rPr>
              <a:t>Journées scientifiques de Nantes Université</a:t>
            </a:r>
            <a:r>
              <a:rPr lang="fr-FR" sz="1200" b="0" dirty="0">
                <a:latin typeface="Arial" panose="020B0604020202020204" pitchFamily="34" charset="0"/>
                <a:cs typeface="Arial" panose="020B0604020202020204" pitchFamily="34" charset="0"/>
              </a:rPr>
              <a:t> - </a:t>
            </a:r>
            <a:r>
              <a:rPr lang="fr-FR" sz="1200" i="1" dirty="0">
                <a:latin typeface="Arial" panose="020B0604020202020204" pitchFamily="34" charset="0"/>
                <a:cs typeface="Arial" panose="020B0604020202020204" pitchFamily="34" charset="0"/>
              </a:rPr>
              <a:t>5 juin 2023</a:t>
            </a:r>
          </a:p>
        </p:txBody>
      </p:sp>
      <p:sp>
        <p:nvSpPr>
          <p:cNvPr id="13" name="Rectangle 12">
            <a:extLst>
              <a:ext uri="{FF2B5EF4-FFF2-40B4-BE49-F238E27FC236}">
                <a16:creationId xmlns:a16="http://schemas.microsoft.com/office/drawing/2014/main" id="{2C51E19F-D9C9-449F-9446-CC5080296E81}"/>
              </a:ext>
            </a:extLst>
          </p:cNvPr>
          <p:cNvSpPr/>
          <p:nvPr userDrawn="1"/>
        </p:nvSpPr>
        <p:spPr>
          <a:xfrm>
            <a:off x="0" y="0"/>
            <a:ext cx="12192000" cy="729842"/>
          </a:xfrm>
          <a:prstGeom prst="rect">
            <a:avLst/>
          </a:prstGeom>
          <a:solidFill>
            <a:srgbClr val="2E29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Espace réservé du texte 15">
            <a:extLst>
              <a:ext uri="{FF2B5EF4-FFF2-40B4-BE49-F238E27FC236}">
                <a16:creationId xmlns:a16="http://schemas.microsoft.com/office/drawing/2014/main" id="{B2084EC1-E0B5-4AB9-B6EC-D0D238DD2743}"/>
              </a:ext>
            </a:extLst>
          </p:cNvPr>
          <p:cNvSpPr>
            <a:spLocks noGrp="1"/>
          </p:cNvSpPr>
          <p:nvPr>
            <p:ph type="body" sz="quarter" idx="10" hasCustomPrompt="1"/>
          </p:nvPr>
        </p:nvSpPr>
        <p:spPr>
          <a:xfrm>
            <a:off x="756406" y="117271"/>
            <a:ext cx="10679185" cy="495300"/>
          </a:xfrm>
          <a:prstGeom prst="rect">
            <a:avLst/>
          </a:prstGeom>
        </p:spPr>
        <p:txBody>
          <a:bodyPr/>
          <a:lstStyle>
            <a:lvl1pPr marL="0" indent="0" algn="ctr">
              <a:buNone/>
              <a:defRPr>
                <a:solidFill>
                  <a:schemeClr val="bg1"/>
                </a:solidFill>
              </a:defRPr>
            </a:lvl1pPr>
          </a:lstStyle>
          <a:p>
            <a:pPr lvl="0"/>
            <a:r>
              <a:rPr lang="fr-FR" dirty="0"/>
              <a:t>Autres résultats (si besoin)</a:t>
            </a:r>
          </a:p>
        </p:txBody>
      </p:sp>
      <p:sp>
        <p:nvSpPr>
          <p:cNvPr id="5" name="Rectangle 4">
            <a:extLst>
              <a:ext uri="{FF2B5EF4-FFF2-40B4-BE49-F238E27FC236}">
                <a16:creationId xmlns:a16="http://schemas.microsoft.com/office/drawing/2014/main" id="{FE3BCB90-2B70-460D-AF7E-F29DBE41FE67}"/>
              </a:ext>
            </a:extLst>
          </p:cNvPr>
          <p:cNvSpPr/>
          <p:nvPr userDrawn="1"/>
        </p:nvSpPr>
        <p:spPr>
          <a:xfrm>
            <a:off x="0" y="6581001"/>
            <a:ext cx="12192000" cy="276999"/>
          </a:xfrm>
          <a:prstGeom prst="rect">
            <a:avLst/>
          </a:prstGeom>
          <a:blipFill dpi="0" rotWithShape="1">
            <a:blip r:embed="rId2">
              <a:alphaModFix amt="18000"/>
              <a:extLst>
                <a:ext uri="{28A0092B-C50C-407E-A947-70E740481C1C}">
                  <a14:useLocalDpi xmlns:a14="http://schemas.microsoft.com/office/drawing/2010/main" val="0"/>
                </a:ext>
              </a:extLst>
            </a:blip>
            <a:srcRect/>
            <a:stretch>
              <a:fillRect t="-7724818"/>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ln>
                <a:noFill/>
              </a:ln>
            </a:endParaRPr>
          </a:p>
        </p:txBody>
      </p:sp>
    </p:spTree>
    <p:extLst>
      <p:ext uri="{BB962C8B-B14F-4D97-AF65-F5344CB8AC3E}">
        <p14:creationId xmlns:p14="http://schemas.microsoft.com/office/powerpoint/2010/main" val="24390844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06977386"/>
      </p:ext>
    </p:extLst>
  </p:cSld>
  <p:clrMap bg1="lt1" tx1="dk1" bg2="lt2" tx2="dk2" accent1="accent1" accent2="accent2" accent3="accent3" accent4="accent4" accent5="accent5" accent6="accent6" hlink="hlink" folHlink="folHlink"/>
  <p:sldLayoutIdLst>
    <p:sldLayoutId id="2147483650" r:id="rId1"/>
    <p:sldLayoutId id="2147483661" r:id="rId2"/>
    <p:sldLayoutId id="2147483649" r:id="rId3"/>
    <p:sldLayoutId id="2147483662" r:id="rId4"/>
    <p:sldLayoutId id="2147483663" r:id="rId5"/>
    <p:sldLayoutId id="2147483664" r:id="rId6"/>
    <p:sldLayoutId id="2147483665" r:id="rId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1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6.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3.sv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6.emf"/><Relationship Id="rId7" Type="http://schemas.openxmlformats.org/officeDocument/2006/relationships/image" Target="../media/image33.sv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8.png"/><Relationship Id="rId4" Type="http://schemas.openxmlformats.org/officeDocument/2006/relationships/image" Target="../media/image37.png"/></Relationships>
</file>

<file path=ppt/slides/_rels/slide18.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18.xml"/><Relationship Id="rId1" Type="http://schemas.openxmlformats.org/officeDocument/2006/relationships/slideLayout" Target="../slideLayouts/slideLayout7.xml"/><Relationship Id="rId5" Type="http://schemas.openxmlformats.org/officeDocument/2006/relationships/image" Target="../media/image33.svg"/><Relationship Id="rId4" Type="http://schemas.openxmlformats.org/officeDocument/2006/relationships/image" Target="../media/image32.png"/></Relationships>
</file>

<file path=ppt/slides/_rels/slide1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43.svg"/><Relationship Id="rId5" Type="http://schemas.openxmlformats.org/officeDocument/2006/relationships/image" Target="../media/image42.png"/><Relationship Id="rId4" Type="http://schemas.openxmlformats.org/officeDocument/2006/relationships/image" Target="../media/image41.svg"/></Relationships>
</file>

<file path=ppt/slides/_rels/slide2.xml.rels><?xml version="1.0" encoding="UTF-8" standalone="yes"?>
<Relationships xmlns="http://schemas.openxmlformats.org/package/2006/relationships"><Relationship Id="rId8" Type="http://schemas.openxmlformats.org/officeDocument/2006/relationships/image" Target="../media/image22.sv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s/_rels/slide2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41.sv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4.xml"/><Relationship Id="rId1" Type="http://schemas.openxmlformats.org/officeDocument/2006/relationships/slideLayout" Target="../slideLayouts/slideLayout7.xml"/><Relationship Id="rId5" Type="http://schemas.openxmlformats.org/officeDocument/2006/relationships/image" Target="../media/image43.svg"/><Relationship Id="rId4" Type="http://schemas.openxmlformats.org/officeDocument/2006/relationships/image" Target="../media/image42.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5.jpeg"/><Relationship Id="rId1" Type="http://schemas.openxmlformats.org/officeDocument/2006/relationships/slideLayout" Target="../slideLayouts/slideLayout7.xml"/><Relationship Id="rId4" Type="http://schemas.openxmlformats.org/officeDocument/2006/relationships/hyperlink" Target="mailto:Yoann.baulaz@france-energies-marines.org" TargetMode="External"/></Relationships>
</file>

<file path=ppt/slides/_rels/slide3.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1.png"/><Relationship Id="rId3" Type="http://schemas.openxmlformats.org/officeDocument/2006/relationships/image" Target="../media/image25.png"/><Relationship Id="rId7" Type="http://schemas.openxmlformats.org/officeDocument/2006/relationships/image" Target="../media/image17.png"/><Relationship Id="rId12" Type="http://schemas.openxmlformats.org/officeDocument/2006/relationships/image" Target="../media/image20.sv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8.svg"/><Relationship Id="rId11" Type="http://schemas.openxmlformats.org/officeDocument/2006/relationships/image" Target="../media/image19.png"/><Relationship Id="rId5" Type="http://schemas.openxmlformats.org/officeDocument/2006/relationships/image" Target="../media/image27.png"/><Relationship Id="rId10" Type="http://schemas.openxmlformats.org/officeDocument/2006/relationships/image" Target="../media/image24.svg"/><Relationship Id="rId4" Type="http://schemas.openxmlformats.org/officeDocument/2006/relationships/image" Target="../media/image26.svg"/><Relationship Id="rId9" Type="http://schemas.openxmlformats.org/officeDocument/2006/relationships/image" Target="../media/image23.png"/><Relationship Id="rId14" Type="http://schemas.openxmlformats.org/officeDocument/2006/relationships/image" Target="../media/image2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30.svg"/></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3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63E722D-AA3C-496C-BFF2-0812D2A44776}"/>
              </a:ext>
            </a:extLst>
          </p:cNvPr>
          <p:cNvSpPr>
            <a:spLocks noGrp="1"/>
          </p:cNvSpPr>
          <p:nvPr>
            <p:ph type="body" sz="quarter" idx="10"/>
          </p:nvPr>
        </p:nvSpPr>
        <p:spPr>
          <a:xfrm>
            <a:off x="3737811" y="762000"/>
            <a:ext cx="8077200" cy="1964422"/>
          </a:xfrm>
        </p:spPr>
        <p:txBody>
          <a:bodyPr/>
          <a:lstStyle/>
          <a:p>
            <a:r>
              <a:rPr lang="fr-FR" dirty="0"/>
              <a:t>Défis et pratiques pour une intégration des énergies marines renouvelables en Europe</a:t>
            </a:r>
          </a:p>
        </p:txBody>
      </p:sp>
      <p:sp>
        <p:nvSpPr>
          <p:cNvPr id="3" name="Espace réservé du texte 2">
            <a:extLst>
              <a:ext uri="{FF2B5EF4-FFF2-40B4-BE49-F238E27FC236}">
                <a16:creationId xmlns:a16="http://schemas.microsoft.com/office/drawing/2014/main" id="{EE2987DE-37BE-4039-9A82-FABCE78A88C3}"/>
              </a:ext>
            </a:extLst>
          </p:cNvPr>
          <p:cNvSpPr>
            <a:spLocks noGrp="1"/>
          </p:cNvSpPr>
          <p:nvPr>
            <p:ph type="body" sz="quarter" idx="11"/>
          </p:nvPr>
        </p:nvSpPr>
        <p:spPr/>
        <p:txBody>
          <a:bodyPr/>
          <a:lstStyle/>
          <a:p>
            <a:endParaRPr lang="fr-FR" dirty="0"/>
          </a:p>
          <a:p>
            <a:r>
              <a:rPr lang="fr-FR" dirty="0"/>
              <a:t>Yoann Baulaz</a:t>
            </a:r>
          </a:p>
          <a:p>
            <a:r>
              <a:rPr lang="fr-FR" dirty="0"/>
              <a:t>Rhoda </a:t>
            </a:r>
            <a:r>
              <a:rPr lang="fr-FR" dirty="0" err="1"/>
              <a:t>Fofack-Garcia</a:t>
            </a:r>
            <a:endParaRPr lang="fr-FR" dirty="0"/>
          </a:p>
          <a:p>
            <a:endParaRPr lang="fr-FR" i="1" dirty="0"/>
          </a:p>
          <a:p>
            <a:endParaRPr lang="fr-FR" i="1" dirty="0"/>
          </a:p>
        </p:txBody>
      </p:sp>
      <p:pic>
        <p:nvPicPr>
          <p:cNvPr id="6" name="Image 5" descr="Une image contenant Police, Graphique, cercle, graphisme&#10;&#10;Description générée automatiquement">
            <a:extLst>
              <a:ext uri="{FF2B5EF4-FFF2-40B4-BE49-F238E27FC236}">
                <a16:creationId xmlns:a16="http://schemas.microsoft.com/office/drawing/2014/main" id="{E70BE7BA-CD01-5E90-D1C7-B59E8EF3BE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3174" y="5062994"/>
            <a:ext cx="1626473" cy="600769"/>
          </a:xfrm>
          <a:prstGeom prst="rect">
            <a:avLst/>
          </a:prstGeom>
        </p:spPr>
      </p:pic>
    </p:spTree>
    <p:extLst>
      <p:ext uri="{BB962C8B-B14F-4D97-AF65-F5344CB8AC3E}">
        <p14:creationId xmlns:p14="http://schemas.microsoft.com/office/powerpoint/2010/main" val="30134640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4EC0A63-EB8A-437B-B5BA-32B1C1D572FE}"/>
              </a:ext>
            </a:extLst>
          </p:cNvPr>
          <p:cNvSpPr>
            <a:spLocks noGrp="1"/>
          </p:cNvSpPr>
          <p:nvPr>
            <p:ph type="body" sz="quarter" idx="10"/>
          </p:nvPr>
        </p:nvSpPr>
        <p:spPr>
          <a:xfrm>
            <a:off x="756407" y="105239"/>
            <a:ext cx="10679185" cy="495300"/>
          </a:xfrm>
        </p:spPr>
        <p:txBody>
          <a:bodyPr/>
          <a:lstStyle/>
          <a:p>
            <a:r>
              <a:rPr lang="fr-FR" dirty="0"/>
              <a:t>Méthodologie</a:t>
            </a:r>
          </a:p>
        </p:txBody>
      </p:sp>
      <p:sp>
        <p:nvSpPr>
          <p:cNvPr id="3" name="ZoneTexte 2">
            <a:extLst>
              <a:ext uri="{FF2B5EF4-FFF2-40B4-BE49-F238E27FC236}">
                <a16:creationId xmlns:a16="http://schemas.microsoft.com/office/drawing/2014/main" id="{63FCD6D7-D634-B504-EF55-55F05FBBB8A7}"/>
              </a:ext>
            </a:extLst>
          </p:cNvPr>
          <p:cNvSpPr txBox="1"/>
          <p:nvPr/>
        </p:nvSpPr>
        <p:spPr>
          <a:xfrm>
            <a:off x="570311" y="988165"/>
            <a:ext cx="11051375" cy="677108"/>
          </a:xfrm>
          <a:prstGeom prst="rect">
            <a:avLst/>
          </a:prstGeom>
          <a:noFill/>
        </p:spPr>
        <p:txBody>
          <a:bodyPr wrap="square" rtlCol="0">
            <a:spAutoFit/>
          </a:bodyPr>
          <a:lstStyle/>
          <a:p>
            <a:pPr algn="ctr"/>
            <a:r>
              <a:rPr lang="fr-FR" sz="2000" b="1" dirty="0">
                <a:solidFill>
                  <a:srgbClr val="FF9700"/>
                </a:solidFill>
              </a:rPr>
              <a:t>Une approche analytique « à deux échelles »</a:t>
            </a:r>
          </a:p>
          <a:p>
            <a:pPr marL="285750" indent="-285750" algn="ctr">
              <a:buFont typeface="Arial" panose="020B0604020202020204" pitchFamily="34" charset="0"/>
              <a:buChar char="•"/>
            </a:pPr>
            <a:endParaRPr lang="en-US" dirty="0"/>
          </a:p>
        </p:txBody>
      </p:sp>
      <p:sp>
        <p:nvSpPr>
          <p:cNvPr id="4" name="ZoneTexte 3">
            <a:extLst>
              <a:ext uri="{FF2B5EF4-FFF2-40B4-BE49-F238E27FC236}">
                <a16:creationId xmlns:a16="http://schemas.microsoft.com/office/drawing/2014/main" id="{533C21F8-5709-5736-DD76-BCC89E00D31C}"/>
              </a:ext>
            </a:extLst>
          </p:cNvPr>
          <p:cNvSpPr txBox="1"/>
          <p:nvPr/>
        </p:nvSpPr>
        <p:spPr>
          <a:xfrm>
            <a:off x="371691" y="2613302"/>
            <a:ext cx="7381159" cy="2585323"/>
          </a:xfrm>
          <a:prstGeom prst="rect">
            <a:avLst/>
          </a:prstGeom>
          <a:noFill/>
        </p:spPr>
        <p:txBody>
          <a:bodyPr wrap="square" rtlCol="0">
            <a:spAutoFit/>
          </a:bodyPr>
          <a:lstStyle/>
          <a:p>
            <a:pPr algn="l"/>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1.  </a:t>
            </a:r>
            <a:r>
              <a:rPr lang="en-US" b="1" dirty="0">
                <a:solidFill>
                  <a:srgbClr val="000000"/>
                </a:solidFill>
                <a:latin typeface="Calibri" panose="020F0502020204030204" pitchFamily="34" charset="0"/>
                <a:cs typeface="Arial" panose="020B0604020202020204" pitchFamily="34" charset="0"/>
              </a:rPr>
              <a:t>Top-down : </a:t>
            </a:r>
            <a:r>
              <a:rPr lang="en-US" dirty="0">
                <a:solidFill>
                  <a:srgbClr val="000000"/>
                </a:solidFill>
                <a:latin typeface="Calibri" panose="020F0502020204030204" pitchFamily="34" charset="0"/>
                <a:cs typeface="Arial" panose="020B0604020202020204" pitchFamily="34" charset="0"/>
              </a:rPr>
              <a:t>perception des </a:t>
            </a:r>
            <a:r>
              <a:rPr lang="en-US" dirty="0" err="1">
                <a:solidFill>
                  <a:srgbClr val="000000"/>
                </a:solidFill>
                <a:latin typeface="Calibri" panose="020F0502020204030204" pitchFamily="34" charset="0"/>
                <a:cs typeface="Arial" panose="020B0604020202020204" pitchFamily="34" charset="0"/>
              </a:rPr>
              <a:t>développeurs</a:t>
            </a:r>
            <a:r>
              <a:rPr lang="en-US" dirty="0">
                <a:solidFill>
                  <a:srgbClr val="000000"/>
                </a:solidFill>
                <a:latin typeface="Calibri" panose="020F0502020204030204" pitchFamily="34" charset="0"/>
                <a:cs typeface="Arial" panose="020B0604020202020204" pitchFamily="34" charset="0"/>
              </a:rPr>
              <a:t> et </a:t>
            </a:r>
            <a:r>
              <a:rPr lang="en-US" dirty="0" err="1">
                <a:solidFill>
                  <a:srgbClr val="000000"/>
                </a:solidFill>
                <a:latin typeface="Calibri" panose="020F0502020204030204" pitchFamily="34" charset="0"/>
                <a:cs typeface="Arial" panose="020B0604020202020204" pitchFamily="34" charset="0"/>
              </a:rPr>
              <a:t>gestionnaires</a:t>
            </a:r>
            <a:r>
              <a:rPr lang="en-US" dirty="0">
                <a:solidFill>
                  <a:srgbClr val="000000"/>
                </a:solidFill>
                <a:latin typeface="Calibri" panose="020F0502020204030204" pitchFamily="34" charset="0"/>
                <a:cs typeface="Arial" panose="020B0604020202020204" pitchFamily="34" charset="0"/>
              </a:rPr>
              <a:t> à </a:t>
            </a:r>
            <a:r>
              <a:rPr lang="en-US" dirty="0" err="1">
                <a:solidFill>
                  <a:srgbClr val="000000"/>
                </a:solidFill>
                <a:latin typeface="Calibri" panose="020F0502020204030204" pitchFamily="34" charset="0"/>
                <a:cs typeface="Arial" panose="020B0604020202020204" pitchFamily="34" charset="0"/>
              </a:rPr>
              <a:t>propos</a:t>
            </a:r>
            <a:r>
              <a:rPr lang="en-US" dirty="0">
                <a:solidFill>
                  <a:srgbClr val="000000"/>
                </a:solidFill>
                <a:latin typeface="Calibri" panose="020F0502020204030204" pitchFamily="34" charset="0"/>
                <a:cs typeface="Arial" panose="020B0604020202020204" pitchFamily="34" charset="0"/>
              </a:rPr>
              <a:t> des </a:t>
            </a:r>
            <a:r>
              <a:rPr lang="en-US" dirty="0" err="1">
                <a:solidFill>
                  <a:srgbClr val="000000"/>
                </a:solidFill>
                <a:latin typeface="Calibri" panose="020F0502020204030204" pitchFamily="34" charset="0"/>
                <a:cs typeface="Arial" panose="020B0604020202020204" pitchFamily="34" charset="0"/>
              </a:rPr>
              <a:t>verrous</a:t>
            </a:r>
            <a:r>
              <a:rPr lang="en-US" dirty="0">
                <a:solidFill>
                  <a:srgbClr val="000000"/>
                </a:solidFill>
                <a:latin typeface="Calibri" panose="020F0502020204030204" pitchFamily="34" charset="0"/>
                <a:cs typeface="Arial" panose="020B0604020202020204" pitchFamily="34" charset="0"/>
              </a:rPr>
              <a:t> </a:t>
            </a:r>
            <a:r>
              <a:rPr lang="en-US" dirty="0" err="1">
                <a:solidFill>
                  <a:srgbClr val="000000"/>
                </a:solidFill>
                <a:latin typeface="Calibri" panose="020F0502020204030204" pitchFamily="34" charset="0"/>
                <a:cs typeface="Arial" panose="020B0604020202020204" pitchFamily="34" charset="0"/>
              </a:rPr>
              <a:t>soulevés</a:t>
            </a:r>
            <a:r>
              <a:rPr lang="en-US" dirty="0">
                <a:solidFill>
                  <a:srgbClr val="000000"/>
                </a:solidFill>
                <a:latin typeface="Calibri" panose="020F0502020204030204" pitchFamily="34" charset="0"/>
                <a:cs typeface="Arial" panose="020B0604020202020204" pitchFamily="34" charset="0"/>
              </a:rPr>
              <a:t> par le cadre legal, </a:t>
            </a:r>
            <a:r>
              <a:rPr lang="en-US" dirty="0" err="1">
                <a:solidFill>
                  <a:srgbClr val="000000"/>
                </a:solidFill>
                <a:latin typeface="Calibri" panose="020F0502020204030204" pitchFamily="34" charset="0"/>
                <a:cs typeface="Arial" panose="020B0604020202020204" pitchFamily="34" charset="0"/>
              </a:rPr>
              <a:t>institutionnel</a:t>
            </a:r>
            <a:r>
              <a:rPr lang="en-US" dirty="0">
                <a:solidFill>
                  <a:srgbClr val="000000"/>
                </a:solidFill>
                <a:latin typeface="Calibri" panose="020F0502020204030204" pitchFamily="34" charset="0"/>
                <a:cs typeface="Arial" panose="020B0604020202020204" pitchFamily="34" charset="0"/>
              </a:rPr>
              <a:t> et politique.</a:t>
            </a:r>
          </a:p>
          <a:p>
            <a:pPr algn="l"/>
            <a:r>
              <a:rPr lang="en-US" dirty="0">
                <a:solidFill>
                  <a:srgbClr val="000000"/>
                </a:solidFill>
                <a:latin typeface="Calibri" panose="020F0502020204030204" pitchFamily="34" charset="0"/>
                <a:cs typeface="Arial" panose="020B0604020202020204" pitchFamily="34" charset="0"/>
              </a:rPr>
              <a:t>      </a:t>
            </a:r>
          </a:p>
          <a:p>
            <a:pPr algn="l"/>
            <a:r>
              <a:rPr lang="en-US" i="1" dirty="0" err="1">
                <a:solidFill>
                  <a:srgbClr val="000000"/>
                </a:solidFill>
                <a:latin typeface="Calibri" panose="020F0502020204030204" pitchFamily="34" charset="0"/>
                <a:cs typeface="Arial" panose="020B0604020202020204" pitchFamily="34" charset="0"/>
              </a:rPr>
              <a:t>Analyse</a:t>
            </a:r>
            <a:r>
              <a:rPr lang="en-US" i="1" dirty="0">
                <a:solidFill>
                  <a:srgbClr val="000000"/>
                </a:solidFill>
                <a:latin typeface="Calibri" panose="020F0502020204030204" pitchFamily="34" charset="0"/>
                <a:cs typeface="Arial" panose="020B0604020202020204" pitchFamily="34" charset="0"/>
              </a:rPr>
              <a:t> des </a:t>
            </a:r>
            <a:r>
              <a:rPr lang="en-US" i="1" dirty="0" err="1">
                <a:solidFill>
                  <a:srgbClr val="000000"/>
                </a:solidFill>
                <a:latin typeface="Calibri" panose="020F0502020204030204" pitchFamily="34" charset="0"/>
                <a:cs typeface="Arial" panose="020B0604020202020204" pitchFamily="34" charset="0"/>
              </a:rPr>
              <a:t>processus</a:t>
            </a:r>
            <a:r>
              <a:rPr lang="en-US" i="1" dirty="0">
                <a:solidFill>
                  <a:srgbClr val="000000"/>
                </a:solidFill>
                <a:latin typeface="Calibri" panose="020F0502020204030204" pitchFamily="34" charset="0"/>
                <a:cs typeface="Arial" panose="020B0604020202020204" pitchFamily="34" charset="0"/>
              </a:rPr>
              <a:t> </a:t>
            </a:r>
            <a:r>
              <a:rPr lang="en-US" i="1" dirty="0" err="1">
                <a:solidFill>
                  <a:srgbClr val="000000"/>
                </a:solidFill>
                <a:latin typeface="Calibri" panose="020F0502020204030204" pitchFamily="34" charset="0"/>
                <a:cs typeface="Arial" panose="020B0604020202020204" pitchFamily="34" charset="0"/>
              </a:rPr>
              <a:t>d’autorisation</a:t>
            </a:r>
            <a:r>
              <a:rPr lang="en-US" i="1" dirty="0">
                <a:solidFill>
                  <a:srgbClr val="000000"/>
                </a:solidFill>
                <a:latin typeface="Calibri" panose="020F0502020204030204" pitchFamily="34" charset="0"/>
                <a:cs typeface="Arial" panose="020B0604020202020204" pitchFamily="34" charset="0"/>
              </a:rPr>
              <a:t> et de concertation </a:t>
            </a:r>
            <a:r>
              <a:rPr lang="en-US" i="1" dirty="0" err="1">
                <a:solidFill>
                  <a:srgbClr val="000000"/>
                </a:solidFill>
                <a:latin typeface="Calibri" panose="020F0502020204030204" pitchFamily="34" charset="0"/>
                <a:cs typeface="Arial" panose="020B0604020202020204" pitchFamily="34" charset="0"/>
              </a:rPr>
              <a:t>autour</a:t>
            </a:r>
            <a:r>
              <a:rPr lang="en-US" i="1" dirty="0">
                <a:solidFill>
                  <a:srgbClr val="000000"/>
                </a:solidFill>
                <a:latin typeface="Calibri" panose="020F0502020204030204" pitchFamily="34" charset="0"/>
                <a:cs typeface="Arial" panose="020B0604020202020204" pitchFamily="34" charset="0"/>
              </a:rPr>
              <a:t> des </a:t>
            </a:r>
            <a:r>
              <a:rPr lang="en-US" i="1" dirty="0" err="1">
                <a:solidFill>
                  <a:srgbClr val="000000"/>
                </a:solidFill>
                <a:latin typeface="Calibri" panose="020F0502020204030204" pitchFamily="34" charset="0"/>
                <a:cs typeface="Arial" panose="020B0604020202020204" pitchFamily="34" charset="0"/>
              </a:rPr>
              <a:t>projets</a:t>
            </a:r>
            <a:r>
              <a:rPr lang="en-US" i="1" dirty="0">
                <a:solidFill>
                  <a:srgbClr val="000000"/>
                </a:solidFill>
                <a:latin typeface="Calibri" panose="020F0502020204030204" pitchFamily="34" charset="0"/>
                <a:cs typeface="Arial" panose="020B0604020202020204" pitchFamily="34" charset="0"/>
              </a:rPr>
              <a:t>. </a:t>
            </a:r>
          </a:p>
          <a:p>
            <a:pPr marL="342900" indent="-342900" algn="l">
              <a:buAutoNum type="arabicPeriod"/>
            </a:pPr>
            <a:endParaRPr lang="en-US" dirty="0">
              <a:solidFill>
                <a:srgbClr val="000000"/>
              </a:solidFill>
              <a:latin typeface="Calibri" panose="020F0502020204030204" pitchFamily="34" charset="0"/>
              <a:cs typeface="Arial" panose="020B0604020202020204" pitchFamily="34" charset="0"/>
            </a:endParaRPr>
          </a:p>
          <a:p>
            <a:pPr algn="l"/>
            <a:r>
              <a:rPr lang="en-US" sz="1800" b="1" i="0" u="none" strike="noStrike" baseline="0" dirty="0">
                <a:solidFill>
                  <a:srgbClr val="000000"/>
                </a:solidFill>
                <a:latin typeface="Calibri" panose="020F0502020204030204" pitchFamily="34" charset="0"/>
                <a:cs typeface="Arial" panose="020B0604020202020204" pitchFamily="34" charset="0"/>
              </a:rPr>
              <a:t>2. Bottom-up : </a:t>
            </a:r>
            <a:r>
              <a:rPr lang="en-US" sz="1800" b="0" i="0" u="none" strike="noStrike" baseline="0" dirty="0" err="1">
                <a:solidFill>
                  <a:srgbClr val="000000"/>
                </a:solidFill>
                <a:latin typeface="Calibri" panose="020F0502020204030204" pitchFamily="34" charset="0"/>
                <a:cs typeface="Arial" panose="020B0604020202020204" pitchFamily="34" charset="0"/>
              </a:rPr>
              <a:t>verrous</a:t>
            </a:r>
            <a:r>
              <a:rPr lang="en-US" sz="1800" b="0" i="0" u="none" strike="noStrike" baseline="0" dirty="0">
                <a:solidFill>
                  <a:srgbClr val="000000"/>
                </a:solidFill>
                <a:latin typeface="Calibri" panose="020F0502020204030204" pitchFamily="34" charset="0"/>
                <a:cs typeface="Arial" panose="020B0604020202020204" pitchFamily="34" charset="0"/>
              </a:rPr>
              <a:t> dans </a:t>
            </a:r>
            <a:r>
              <a:rPr lang="en-US" sz="1800" b="0" i="0" u="none" strike="noStrike" baseline="0" dirty="0" err="1">
                <a:solidFill>
                  <a:srgbClr val="000000"/>
                </a:solidFill>
                <a:latin typeface="Calibri" panose="020F0502020204030204" pitchFamily="34" charset="0"/>
                <a:cs typeface="Arial" panose="020B0604020202020204" pitchFamily="34" charset="0"/>
              </a:rPr>
              <a:t>l’application</a:t>
            </a:r>
            <a:r>
              <a:rPr lang="en-US" sz="1800" b="0" i="0" u="none" strike="noStrike" baseline="0" dirty="0">
                <a:solidFill>
                  <a:srgbClr val="000000"/>
                </a:solidFill>
                <a:latin typeface="Calibri" panose="020F0502020204030204" pitchFamily="34" charset="0"/>
                <a:cs typeface="Arial" panose="020B0604020202020204" pitchFamily="34" charset="0"/>
              </a:rPr>
              <a:t> des cadres et la mise </a:t>
            </a:r>
            <a:r>
              <a:rPr lang="en-US" sz="1800" b="0" i="0" u="none" strike="noStrike" baseline="0" dirty="0" err="1">
                <a:solidFill>
                  <a:srgbClr val="000000"/>
                </a:solidFill>
                <a:latin typeface="Calibri" panose="020F0502020204030204" pitchFamily="34" charset="0"/>
                <a:cs typeface="Arial" panose="020B0604020202020204" pitchFamily="34" charset="0"/>
              </a:rPr>
              <a:t>en</a:t>
            </a:r>
            <a:r>
              <a:rPr lang="en-US" sz="1800" b="0" i="0" u="none" strike="noStrike" baseline="0" dirty="0">
                <a:solidFill>
                  <a:srgbClr val="000000"/>
                </a:solidFill>
                <a:latin typeface="Calibri" panose="020F0502020204030204" pitchFamily="34" charset="0"/>
                <a:cs typeface="Arial" panose="020B0604020202020204" pitchFamily="34" charset="0"/>
              </a:rPr>
              <a:t> place des </a:t>
            </a:r>
            <a:r>
              <a:rPr lang="en-US" sz="1800" b="0" i="0" u="none" strike="noStrike" baseline="0" dirty="0" err="1">
                <a:solidFill>
                  <a:srgbClr val="000000"/>
                </a:solidFill>
                <a:latin typeface="Calibri" panose="020F0502020204030204" pitchFamily="34" charset="0"/>
                <a:cs typeface="Arial" panose="020B0604020202020204" pitchFamily="34" charset="0"/>
              </a:rPr>
              <a:t>mesures</a:t>
            </a:r>
            <a:r>
              <a:rPr lang="en-US" sz="1800" b="0" i="0" u="none" strike="noStrike" baseline="0" dirty="0">
                <a:solidFill>
                  <a:srgbClr val="000000"/>
                </a:solidFill>
                <a:latin typeface="Calibri" panose="020F0502020204030204" pitchFamily="34" charset="0"/>
                <a:cs typeface="Arial" panose="020B0604020202020204" pitchFamily="34" charset="0"/>
              </a:rPr>
              <a:t> </a:t>
            </a:r>
            <a:r>
              <a:rPr lang="en-US" sz="1800" b="0" i="0" u="none" strike="noStrike" baseline="0" dirty="0" err="1">
                <a:solidFill>
                  <a:srgbClr val="000000"/>
                </a:solidFill>
                <a:latin typeface="Calibri" panose="020F0502020204030204" pitchFamily="34" charset="0"/>
                <a:cs typeface="Arial" panose="020B0604020202020204" pitchFamily="34" charset="0"/>
              </a:rPr>
              <a:t>d’engagement</a:t>
            </a:r>
            <a:r>
              <a:rPr lang="en-US" sz="1800" b="0" i="0" u="none" strike="noStrike" baseline="0" dirty="0">
                <a:solidFill>
                  <a:srgbClr val="000000"/>
                </a:solidFill>
                <a:latin typeface="Calibri" panose="020F0502020204030204" pitchFamily="34" charset="0"/>
                <a:cs typeface="Arial" panose="020B0604020202020204" pitchFamily="34" charset="0"/>
              </a:rPr>
              <a:t> avec les </a:t>
            </a:r>
            <a:r>
              <a:rPr lang="en-US" sz="1800" b="0" i="0" u="none" strike="noStrike" baseline="0" dirty="0" err="1">
                <a:solidFill>
                  <a:srgbClr val="000000"/>
                </a:solidFill>
                <a:latin typeface="Calibri" panose="020F0502020204030204" pitchFamily="34" charset="0"/>
                <a:cs typeface="Arial" panose="020B0604020202020204" pitchFamily="34" charset="0"/>
              </a:rPr>
              <a:t>communautés</a:t>
            </a:r>
            <a:r>
              <a:rPr lang="en-US" sz="1800" b="0" i="0" u="none" strike="noStrike" baseline="0" dirty="0">
                <a:solidFill>
                  <a:srgbClr val="000000"/>
                </a:solidFill>
                <a:latin typeface="Calibri" panose="020F0502020204030204" pitchFamily="34" charset="0"/>
                <a:cs typeface="Arial" panose="020B0604020202020204" pitchFamily="34" charset="0"/>
              </a:rPr>
              <a:t> locales </a:t>
            </a:r>
          </a:p>
          <a:p>
            <a:pPr algn="l"/>
            <a:endParaRPr lang="en-US" dirty="0">
              <a:solidFill>
                <a:srgbClr val="000000"/>
              </a:solidFill>
              <a:latin typeface="Calibri" panose="020F0502020204030204" pitchFamily="34" charset="0"/>
              <a:cs typeface="Arial" panose="020B0604020202020204" pitchFamily="34" charset="0"/>
            </a:endParaRPr>
          </a:p>
          <a:p>
            <a:pPr algn="l"/>
            <a:r>
              <a:rPr lang="en-US" sz="1800" b="0" i="1" u="none" strike="noStrike" baseline="0" dirty="0">
                <a:solidFill>
                  <a:srgbClr val="000000"/>
                </a:solidFill>
                <a:latin typeface="Calibri" panose="020F0502020204030204" pitchFamily="34" charset="0"/>
                <a:cs typeface="Arial" panose="020B0604020202020204" pitchFamily="34" charset="0"/>
              </a:rPr>
              <a:t>Evaluation des impacts des </a:t>
            </a:r>
            <a:r>
              <a:rPr lang="en-US" sz="1800" b="0" i="1" u="none" strike="noStrike" baseline="0" dirty="0" err="1">
                <a:solidFill>
                  <a:srgbClr val="000000"/>
                </a:solidFill>
                <a:latin typeface="Calibri" panose="020F0502020204030204" pitchFamily="34" charset="0"/>
                <a:cs typeface="Arial" panose="020B0604020202020204" pitchFamily="34" charset="0"/>
              </a:rPr>
              <a:t>mesures</a:t>
            </a:r>
            <a:r>
              <a:rPr lang="en-US" sz="1800" b="0" i="1" u="none" strike="noStrike" baseline="0" dirty="0">
                <a:solidFill>
                  <a:srgbClr val="000000"/>
                </a:solidFill>
                <a:latin typeface="Calibri" panose="020F0502020204030204" pitchFamily="34" charset="0"/>
                <a:cs typeface="Arial" panose="020B0604020202020204" pitchFamily="34" charset="0"/>
              </a:rPr>
              <a:t> </a:t>
            </a:r>
            <a:r>
              <a:rPr lang="en-US" sz="1800" b="0" i="1" u="none" strike="noStrike" baseline="0" dirty="0" err="1">
                <a:solidFill>
                  <a:srgbClr val="000000"/>
                </a:solidFill>
                <a:latin typeface="Calibri" panose="020F0502020204030204" pitchFamily="34" charset="0"/>
                <a:cs typeface="Arial" panose="020B0604020202020204" pitchFamily="34" charset="0"/>
              </a:rPr>
              <a:t>d’engagement</a:t>
            </a:r>
            <a:r>
              <a:rPr lang="en-US" sz="1800" b="0" i="1" u="none" strike="noStrike" baseline="0" dirty="0">
                <a:solidFill>
                  <a:srgbClr val="000000"/>
                </a:solidFill>
                <a:latin typeface="Calibri" panose="020F0502020204030204" pitchFamily="34" charset="0"/>
                <a:cs typeface="Arial" panose="020B0604020202020204" pitchFamily="34" charset="0"/>
              </a:rPr>
              <a:t> dans les </a:t>
            </a:r>
            <a:r>
              <a:rPr lang="en-US" sz="1800" b="0" i="1" u="none" strike="noStrike" baseline="0" dirty="0" err="1">
                <a:solidFill>
                  <a:srgbClr val="000000"/>
                </a:solidFill>
                <a:latin typeface="Calibri" panose="020F0502020204030204" pitchFamily="34" charset="0"/>
                <a:cs typeface="Arial" panose="020B0604020202020204" pitchFamily="34" charset="0"/>
              </a:rPr>
              <a:t>territoires</a:t>
            </a:r>
            <a:endParaRPr lang="en-US" sz="1800" b="0" i="1" u="none" strike="noStrike" baseline="0" dirty="0">
              <a:solidFill>
                <a:srgbClr val="000000"/>
              </a:solidFill>
              <a:latin typeface="Calibri" panose="020F0502020204030204" pitchFamily="34" charset="0"/>
            </a:endParaRPr>
          </a:p>
        </p:txBody>
      </p:sp>
      <p:sp>
        <p:nvSpPr>
          <p:cNvPr id="6" name="ZoneTexte 5">
            <a:extLst>
              <a:ext uri="{FF2B5EF4-FFF2-40B4-BE49-F238E27FC236}">
                <a16:creationId xmlns:a16="http://schemas.microsoft.com/office/drawing/2014/main" id="{C7138A11-481B-0FC8-1B64-1955EF38C78B}"/>
              </a:ext>
            </a:extLst>
          </p:cNvPr>
          <p:cNvSpPr txBox="1"/>
          <p:nvPr/>
        </p:nvSpPr>
        <p:spPr>
          <a:xfrm>
            <a:off x="8125194" y="2211057"/>
            <a:ext cx="599267" cy="369332"/>
          </a:xfrm>
          <a:prstGeom prst="rect">
            <a:avLst/>
          </a:prstGeom>
          <a:noFill/>
        </p:spPr>
        <p:txBody>
          <a:bodyPr wrap="none" rtlCol="0">
            <a:spAutoFit/>
          </a:bodyPr>
          <a:lstStyle/>
          <a:p>
            <a:r>
              <a:rPr lang="fr-FR" b="1" i="1" dirty="0">
                <a:solidFill>
                  <a:srgbClr val="2E29A0"/>
                </a:solidFill>
              </a:rPr>
              <a:t>Top</a:t>
            </a:r>
            <a:endParaRPr lang="en-US" b="1" i="1" dirty="0">
              <a:solidFill>
                <a:srgbClr val="2E29A0"/>
              </a:solidFill>
            </a:endParaRPr>
          </a:p>
        </p:txBody>
      </p:sp>
      <p:sp>
        <p:nvSpPr>
          <p:cNvPr id="7" name="ZoneTexte 6">
            <a:extLst>
              <a:ext uri="{FF2B5EF4-FFF2-40B4-BE49-F238E27FC236}">
                <a16:creationId xmlns:a16="http://schemas.microsoft.com/office/drawing/2014/main" id="{10AC6028-C82D-B0BF-E669-9AEF5EE44239}"/>
              </a:ext>
            </a:extLst>
          </p:cNvPr>
          <p:cNvSpPr txBox="1"/>
          <p:nvPr/>
        </p:nvSpPr>
        <p:spPr>
          <a:xfrm>
            <a:off x="8052483" y="5506735"/>
            <a:ext cx="744691" cy="369332"/>
          </a:xfrm>
          <a:prstGeom prst="rect">
            <a:avLst/>
          </a:prstGeom>
          <a:noFill/>
        </p:spPr>
        <p:txBody>
          <a:bodyPr wrap="none" rtlCol="0">
            <a:spAutoFit/>
          </a:bodyPr>
          <a:lstStyle/>
          <a:p>
            <a:r>
              <a:rPr lang="fr-FR" b="1" i="1" dirty="0">
                <a:solidFill>
                  <a:schemeClr val="accent2"/>
                </a:solidFill>
              </a:rPr>
              <a:t>Down</a:t>
            </a:r>
            <a:endParaRPr lang="en-US" b="1" i="1" dirty="0">
              <a:solidFill>
                <a:schemeClr val="accent2"/>
              </a:solidFill>
            </a:endParaRPr>
          </a:p>
        </p:txBody>
      </p:sp>
      <p:sp>
        <p:nvSpPr>
          <p:cNvPr id="8" name="ZoneTexte 7">
            <a:extLst>
              <a:ext uri="{FF2B5EF4-FFF2-40B4-BE49-F238E27FC236}">
                <a16:creationId xmlns:a16="http://schemas.microsoft.com/office/drawing/2014/main" id="{32A14CBE-D9C9-ACF2-B096-558F3B5446B7}"/>
              </a:ext>
            </a:extLst>
          </p:cNvPr>
          <p:cNvSpPr txBox="1"/>
          <p:nvPr/>
        </p:nvSpPr>
        <p:spPr>
          <a:xfrm>
            <a:off x="8757551" y="2872236"/>
            <a:ext cx="3062758" cy="369332"/>
          </a:xfrm>
          <a:prstGeom prst="rect">
            <a:avLst/>
          </a:prstGeom>
          <a:noFill/>
        </p:spPr>
        <p:txBody>
          <a:bodyPr wrap="square" rtlCol="0">
            <a:spAutoFit/>
          </a:bodyPr>
          <a:lstStyle/>
          <a:p>
            <a:r>
              <a:rPr lang="fr-FR" i="1" dirty="0"/>
              <a:t>- Cadre réglementaire </a:t>
            </a:r>
            <a:r>
              <a:rPr lang="fr-FR" b="1" i="1" dirty="0">
                <a:solidFill>
                  <a:srgbClr val="2E29A0"/>
                </a:solidFill>
              </a:rPr>
              <a:t>UE</a:t>
            </a:r>
            <a:endParaRPr lang="en-US" b="1" i="1" dirty="0">
              <a:solidFill>
                <a:srgbClr val="2E29A0"/>
              </a:solidFill>
            </a:endParaRPr>
          </a:p>
        </p:txBody>
      </p:sp>
      <p:sp>
        <p:nvSpPr>
          <p:cNvPr id="9" name="ZoneTexte 8">
            <a:extLst>
              <a:ext uri="{FF2B5EF4-FFF2-40B4-BE49-F238E27FC236}">
                <a16:creationId xmlns:a16="http://schemas.microsoft.com/office/drawing/2014/main" id="{F90B887E-641E-23BE-54E3-17110D8B298C}"/>
              </a:ext>
            </a:extLst>
          </p:cNvPr>
          <p:cNvSpPr txBox="1"/>
          <p:nvPr/>
        </p:nvSpPr>
        <p:spPr>
          <a:xfrm>
            <a:off x="8757551" y="3819921"/>
            <a:ext cx="3334184" cy="369332"/>
          </a:xfrm>
          <a:prstGeom prst="rect">
            <a:avLst/>
          </a:prstGeom>
          <a:noFill/>
        </p:spPr>
        <p:txBody>
          <a:bodyPr wrap="square" rtlCol="0">
            <a:spAutoFit/>
          </a:bodyPr>
          <a:lstStyle/>
          <a:p>
            <a:r>
              <a:rPr lang="fr-FR" i="1" dirty="0"/>
              <a:t>- Cadre réglementaire national</a:t>
            </a:r>
            <a:endParaRPr lang="en-US" i="1" dirty="0"/>
          </a:p>
        </p:txBody>
      </p:sp>
      <p:sp>
        <p:nvSpPr>
          <p:cNvPr id="10" name="ZoneTexte 9">
            <a:extLst>
              <a:ext uri="{FF2B5EF4-FFF2-40B4-BE49-F238E27FC236}">
                <a16:creationId xmlns:a16="http://schemas.microsoft.com/office/drawing/2014/main" id="{6DF7AA3E-42EB-1CC1-5099-879765CD8BFB}"/>
              </a:ext>
            </a:extLst>
          </p:cNvPr>
          <p:cNvSpPr txBox="1"/>
          <p:nvPr/>
        </p:nvSpPr>
        <p:spPr>
          <a:xfrm>
            <a:off x="8757551" y="4845556"/>
            <a:ext cx="3334187" cy="369332"/>
          </a:xfrm>
          <a:prstGeom prst="rect">
            <a:avLst/>
          </a:prstGeom>
          <a:noFill/>
        </p:spPr>
        <p:txBody>
          <a:bodyPr wrap="square" rtlCol="0">
            <a:spAutoFit/>
          </a:bodyPr>
          <a:lstStyle/>
          <a:p>
            <a:r>
              <a:rPr lang="fr-FR" i="1" dirty="0"/>
              <a:t>- Intégration </a:t>
            </a:r>
            <a:r>
              <a:rPr lang="fr-FR" b="1" i="1" dirty="0">
                <a:solidFill>
                  <a:srgbClr val="FF9700"/>
                </a:solidFill>
              </a:rPr>
              <a:t>locale</a:t>
            </a:r>
            <a:r>
              <a:rPr lang="fr-FR" i="1" dirty="0"/>
              <a:t> des projets</a:t>
            </a:r>
            <a:endParaRPr lang="en-US" i="1" dirty="0"/>
          </a:p>
        </p:txBody>
      </p:sp>
      <p:pic>
        <p:nvPicPr>
          <p:cNvPr id="12" name="Graphique 11">
            <a:extLst>
              <a:ext uri="{FF2B5EF4-FFF2-40B4-BE49-F238E27FC236}">
                <a16:creationId xmlns:a16="http://schemas.microsoft.com/office/drawing/2014/main" id="{45F08AA5-69C1-C3D8-BC53-23D966715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768" y="2618176"/>
            <a:ext cx="390122" cy="2812985"/>
          </a:xfrm>
          <a:prstGeom prst="rect">
            <a:avLst/>
          </a:prstGeom>
        </p:spPr>
      </p:pic>
    </p:spTree>
    <p:extLst>
      <p:ext uri="{BB962C8B-B14F-4D97-AF65-F5344CB8AC3E}">
        <p14:creationId xmlns:p14="http://schemas.microsoft.com/office/powerpoint/2010/main" val="1361164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texte, Police, Graphique, logo&#10;&#10;Description générée automatiquement">
            <a:extLst>
              <a:ext uri="{FF2B5EF4-FFF2-40B4-BE49-F238E27FC236}">
                <a16:creationId xmlns:a16="http://schemas.microsoft.com/office/drawing/2014/main" id="{B21FCAF6-BDE3-0C90-23FF-D15F0DB3FD38}"/>
              </a:ext>
            </a:extLst>
          </p:cNvPr>
          <p:cNvPicPr>
            <a:picLocks noChangeAspect="1"/>
          </p:cNvPicPr>
          <p:nvPr/>
        </p:nvPicPr>
        <p:blipFill rotWithShape="1">
          <a:blip r:embed="rId3">
            <a:extLst>
              <a:ext uri="{28A0092B-C50C-407E-A947-70E740481C1C}">
                <a14:useLocalDpi xmlns:a14="http://schemas.microsoft.com/office/drawing/2010/main" val="0"/>
              </a:ext>
            </a:extLst>
          </a:blip>
          <a:srcRect t="18962" b="22179"/>
          <a:stretch/>
        </p:blipFill>
        <p:spPr>
          <a:xfrm>
            <a:off x="8230746" y="5270042"/>
            <a:ext cx="2068286" cy="860628"/>
          </a:xfrm>
          <a:prstGeom prst="rect">
            <a:avLst/>
          </a:prstGeom>
        </p:spPr>
      </p:pic>
      <p:sp>
        <p:nvSpPr>
          <p:cNvPr id="2" name="Espace réservé du texte 1">
            <a:extLst>
              <a:ext uri="{FF2B5EF4-FFF2-40B4-BE49-F238E27FC236}">
                <a16:creationId xmlns:a16="http://schemas.microsoft.com/office/drawing/2014/main" id="{C28006BA-F7EF-4E78-8AAE-18B7AB9DE04E}"/>
              </a:ext>
            </a:extLst>
          </p:cNvPr>
          <p:cNvSpPr>
            <a:spLocks noGrp="1"/>
          </p:cNvSpPr>
          <p:nvPr>
            <p:ph type="body" sz="quarter" idx="10"/>
          </p:nvPr>
        </p:nvSpPr>
        <p:spPr/>
        <p:txBody>
          <a:bodyPr/>
          <a:lstStyle/>
          <a:p>
            <a:r>
              <a:rPr lang="fr-FR" dirty="0"/>
              <a:t>Méthodologie</a:t>
            </a:r>
          </a:p>
        </p:txBody>
      </p:sp>
      <p:sp>
        <p:nvSpPr>
          <p:cNvPr id="3" name="ZoneTexte 2">
            <a:extLst>
              <a:ext uri="{FF2B5EF4-FFF2-40B4-BE49-F238E27FC236}">
                <a16:creationId xmlns:a16="http://schemas.microsoft.com/office/drawing/2014/main" id="{876FC203-AFE4-F8E2-E1BA-E669117D30C2}"/>
              </a:ext>
            </a:extLst>
          </p:cNvPr>
          <p:cNvSpPr txBox="1"/>
          <p:nvPr/>
        </p:nvSpPr>
        <p:spPr>
          <a:xfrm>
            <a:off x="2595787" y="983994"/>
            <a:ext cx="8292792" cy="923330"/>
          </a:xfrm>
          <a:prstGeom prst="rect">
            <a:avLst/>
          </a:prstGeom>
          <a:noFill/>
        </p:spPr>
        <p:txBody>
          <a:bodyPr wrap="square" rtlCol="0">
            <a:spAutoFit/>
          </a:bodyPr>
          <a:lstStyle/>
          <a:p>
            <a:r>
              <a:rPr lang="fr-FR" b="1" dirty="0"/>
              <a:t>Etat de l’art des cadres réglementaires, institutionnels et politiques en UE</a:t>
            </a:r>
          </a:p>
          <a:p>
            <a:endParaRPr lang="fr-FR" b="1" dirty="0"/>
          </a:p>
          <a:p>
            <a:r>
              <a:rPr lang="fr-FR" b="1" dirty="0"/>
              <a:t>Questionnaires en ligne auprès des développeurs et gestionnaires </a:t>
            </a:r>
          </a:p>
        </p:txBody>
      </p:sp>
      <p:grpSp>
        <p:nvGrpSpPr>
          <p:cNvPr id="19" name="Groupe 18">
            <a:extLst>
              <a:ext uri="{FF2B5EF4-FFF2-40B4-BE49-F238E27FC236}">
                <a16:creationId xmlns:a16="http://schemas.microsoft.com/office/drawing/2014/main" id="{A74C4DC5-0BE1-400C-A32E-77A10EC7DB45}"/>
              </a:ext>
            </a:extLst>
          </p:cNvPr>
          <p:cNvGrpSpPr/>
          <p:nvPr/>
        </p:nvGrpSpPr>
        <p:grpSpPr>
          <a:xfrm>
            <a:off x="2153567" y="1044449"/>
            <a:ext cx="314133" cy="369332"/>
            <a:chOff x="2152340" y="1117185"/>
            <a:chExt cx="314133" cy="369332"/>
          </a:xfrm>
        </p:grpSpPr>
        <p:pic>
          <p:nvPicPr>
            <p:cNvPr id="5" name="Graphique 4">
              <a:extLst>
                <a:ext uri="{FF2B5EF4-FFF2-40B4-BE49-F238E27FC236}">
                  <a16:creationId xmlns:a16="http://schemas.microsoft.com/office/drawing/2014/main" id="{04F601B3-72AE-B66C-3ECE-41A4258D1F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4201" y="1147191"/>
              <a:ext cx="269186" cy="284568"/>
            </a:xfrm>
            <a:prstGeom prst="rect">
              <a:avLst/>
            </a:prstGeom>
          </p:spPr>
        </p:pic>
        <p:sp>
          <p:nvSpPr>
            <p:cNvPr id="6" name="ZoneTexte 5">
              <a:extLst>
                <a:ext uri="{FF2B5EF4-FFF2-40B4-BE49-F238E27FC236}">
                  <a16:creationId xmlns:a16="http://schemas.microsoft.com/office/drawing/2014/main" id="{0E5A21CA-7024-B487-B94F-644B01A96566}"/>
                </a:ext>
              </a:extLst>
            </p:cNvPr>
            <p:cNvSpPr txBox="1"/>
            <p:nvPr/>
          </p:nvSpPr>
          <p:spPr>
            <a:xfrm>
              <a:off x="2152340" y="1117185"/>
              <a:ext cx="314133"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grpSp>
      <p:grpSp>
        <p:nvGrpSpPr>
          <p:cNvPr id="9" name="Groupe 8">
            <a:extLst>
              <a:ext uri="{FF2B5EF4-FFF2-40B4-BE49-F238E27FC236}">
                <a16:creationId xmlns:a16="http://schemas.microsoft.com/office/drawing/2014/main" id="{E6BB96A7-FC53-92C0-0D66-D0A867F747CC}"/>
              </a:ext>
            </a:extLst>
          </p:cNvPr>
          <p:cNvGrpSpPr/>
          <p:nvPr/>
        </p:nvGrpSpPr>
        <p:grpSpPr>
          <a:xfrm>
            <a:off x="2175428" y="1537992"/>
            <a:ext cx="312906" cy="369332"/>
            <a:chOff x="2120795" y="2086513"/>
            <a:chExt cx="312906" cy="369332"/>
          </a:xfrm>
        </p:grpSpPr>
        <p:pic>
          <p:nvPicPr>
            <p:cNvPr id="7" name="Graphique 6">
              <a:extLst>
                <a:ext uri="{FF2B5EF4-FFF2-40B4-BE49-F238E27FC236}">
                  <a16:creationId xmlns:a16="http://schemas.microsoft.com/office/drawing/2014/main" id="{FDC43838-ECB6-B456-AB21-F59C3DB23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8770" y="2135181"/>
              <a:ext cx="269186" cy="284568"/>
            </a:xfrm>
            <a:prstGeom prst="rect">
              <a:avLst/>
            </a:prstGeom>
          </p:spPr>
        </p:pic>
        <p:sp>
          <p:nvSpPr>
            <p:cNvPr id="8" name="ZoneTexte 7">
              <a:extLst>
                <a:ext uri="{FF2B5EF4-FFF2-40B4-BE49-F238E27FC236}">
                  <a16:creationId xmlns:a16="http://schemas.microsoft.com/office/drawing/2014/main" id="{C8FA89B4-479F-D15F-2531-6A889D71BE1E}"/>
                </a:ext>
              </a:extLst>
            </p:cNvPr>
            <p:cNvSpPr txBox="1"/>
            <p:nvPr/>
          </p:nvSpPr>
          <p:spPr>
            <a:xfrm>
              <a:off x="2120795" y="2086513"/>
              <a:ext cx="312906" cy="369332"/>
            </a:xfrm>
            <a:prstGeom prst="rect">
              <a:avLst/>
            </a:prstGeom>
            <a:noFill/>
          </p:spPr>
          <p:txBody>
            <a:bodyPr wrap="none" rtlCol="0">
              <a:spAutoFit/>
            </a:bodyPr>
            <a:lstStyle/>
            <a:p>
              <a:r>
                <a:rPr lang="fr-FR" dirty="0">
                  <a:solidFill>
                    <a:schemeClr val="bg1"/>
                  </a:solidFill>
                </a:rPr>
                <a:t>2</a:t>
              </a:r>
              <a:endParaRPr lang="en-US" dirty="0">
                <a:solidFill>
                  <a:schemeClr val="bg1"/>
                </a:solidFill>
              </a:endParaRPr>
            </a:p>
          </p:txBody>
        </p:sp>
      </p:grpSp>
      <p:sp>
        <p:nvSpPr>
          <p:cNvPr id="16" name="ZoneTexte 15">
            <a:extLst>
              <a:ext uri="{FF2B5EF4-FFF2-40B4-BE49-F238E27FC236}">
                <a16:creationId xmlns:a16="http://schemas.microsoft.com/office/drawing/2014/main" id="{31F7AFDF-3545-19F9-3685-0642CE5E9983}"/>
              </a:ext>
            </a:extLst>
          </p:cNvPr>
          <p:cNvSpPr txBox="1"/>
          <p:nvPr/>
        </p:nvSpPr>
        <p:spPr>
          <a:xfrm>
            <a:off x="1072026" y="6130670"/>
            <a:ext cx="2128487" cy="369332"/>
          </a:xfrm>
          <a:prstGeom prst="rect">
            <a:avLst/>
          </a:prstGeom>
          <a:noFill/>
        </p:spPr>
        <p:txBody>
          <a:bodyPr wrap="square">
            <a:spAutoFit/>
          </a:bodyPr>
          <a:lstStyle/>
          <a:p>
            <a:r>
              <a:rPr lang="fr-FR" i="1" dirty="0"/>
              <a:t>Projet </a:t>
            </a:r>
            <a:r>
              <a:rPr lang="fr-FR" i="1" dirty="0" err="1"/>
              <a:t>DTOcean</a:t>
            </a:r>
            <a:r>
              <a:rPr lang="fr-FR" i="1" dirty="0"/>
              <a:t>+</a:t>
            </a:r>
            <a:endParaRPr lang="en-US" i="1" dirty="0"/>
          </a:p>
        </p:txBody>
      </p:sp>
      <p:sp>
        <p:nvSpPr>
          <p:cNvPr id="20" name="ZoneTexte 19">
            <a:extLst>
              <a:ext uri="{FF2B5EF4-FFF2-40B4-BE49-F238E27FC236}">
                <a16:creationId xmlns:a16="http://schemas.microsoft.com/office/drawing/2014/main" id="{A859A78F-9C34-8C40-A149-75E874E5BEDA}"/>
              </a:ext>
            </a:extLst>
          </p:cNvPr>
          <p:cNvSpPr txBox="1"/>
          <p:nvPr/>
        </p:nvSpPr>
        <p:spPr>
          <a:xfrm>
            <a:off x="8139628" y="6130670"/>
            <a:ext cx="2250522" cy="369332"/>
          </a:xfrm>
          <a:prstGeom prst="rect">
            <a:avLst/>
          </a:prstGeom>
          <a:noFill/>
        </p:spPr>
        <p:txBody>
          <a:bodyPr wrap="square">
            <a:spAutoFit/>
          </a:bodyPr>
          <a:lstStyle/>
          <a:p>
            <a:r>
              <a:rPr lang="fr-FR" i="1" dirty="0"/>
              <a:t>Projet </a:t>
            </a:r>
            <a:r>
              <a:rPr lang="fr-FR" i="1" dirty="0" err="1"/>
              <a:t>Seetip</a:t>
            </a:r>
            <a:r>
              <a:rPr lang="fr-FR" i="1" dirty="0"/>
              <a:t> </a:t>
            </a:r>
            <a:r>
              <a:rPr lang="fr-FR" i="1" dirty="0" err="1"/>
              <a:t>Ocean</a:t>
            </a:r>
            <a:endParaRPr lang="en-US" i="1" dirty="0"/>
          </a:p>
        </p:txBody>
      </p:sp>
      <p:pic>
        <p:nvPicPr>
          <p:cNvPr id="26" name="Image 25">
            <a:extLst>
              <a:ext uri="{FF2B5EF4-FFF2-40B4-BE49-F238E27FC236}">
                <a16:creationId xmlns:a16="http://schemas.microsoft.com/office/drawing/2014/main" id="{DB0DF382-81D6-5818-D9E2-71A7868C976D}"/>
              </a:ext>
            </a:extLst>
          </p:cNvPr>
          <p:cNvPicPr>
            <a:picLocks noChangeAspect="1"/>
          </p:cNvPicPr>
          <p:nvPr/>
        </p:nvPicPr>
        <p:blipFill>
          <a:blip r:embed="rId6"/>
          <a:stretch>
            <a:fillRect/>
          </a:stretch>
        </p:blipFill>
        <p:spPr>
          <a:xfrm>
            <a:off x="1123186" y="5582654"/>
            <a:ext cx="1727476" cy="492372"/>
          </a:xfrm>
          <a:prstGeom prst="rect">
            <a:avLst/>
          </a:prstGeom>
        </p:spPr>
      </p:pic>
    </p:spTree>
    <p:extLst>
      <p:ext uri="{BB962C8B-B14F-4D97-AF65-F5344CB8AC3E}">
        <p14:creationId xmlns:p14="http://schemas.microsoft.com/office/powerpoint/2010/main" val="21774035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texte, Police, Graphique, logo&#10;&#10;Description générée automatiquement">
            <a:extLst>
              <a:ext uri="{FF2B5EF4-FFF2-40B4-BE49-F238E27FC236}">
                <a16:creationId xmlns:a16="http://schemas.microsoft.com/office/drawing/2014/main" id="{B21FCAF6-BDE3-0C90-23FF-D15F0DB3FD38}"/>
              </a:ext>
            </a:extLst>
          </p:cNvPr>
          <p:cNvPicPr>
            <a:picLocks noChangeAspect="1"/>
          </p:cNvPicPr>
          <p:nvPr/>
        </p:nvPicPr>
        <p:blipFill rotWithShape="1">
          <a:blip r:embed="rId3">
            <a:extLst>
              <a:ext uri="{28A0092B-C50C-407E-A947-70E740481C1C}">
                <a14:useLocalDpi xmlns:a14="http://schemas.microsoft.com/office/drawing/2010/main" val="0"/>
              </a:ext>
            </a:extLst>
          </a:blip>
          <a:srcRect t="18962" b="22179"/>
          <a:stretch/>
        </p:blipFill>
        <p:spPr>
          <a:xfrm>
            <a:off x="8230746" y="5270042"/>
            <a:ext cx="2068286" cy="860628"/>
          </a:xfrm>
          <a:prstGeom prst="rect">
            <a:avLst/>
          </a:prstGeom>
        </p:spPr>
      </p:pic>
      <p:sp>
        <p:nvSpPr>
          <p:cNvPr id="2" name="Espace réservé du texte 1">
            <a:extLst>
              <a:ext uri="{FF2B5EF4-FFF2-40B4-BE49-F238E27FC236}">
                <a16:creationId xmlns:a16="http://schemas.microsoft.com/office/drawing/2014/main" id="{C28006BA-F7EF-4E78-8AAE-18B7AB9DE04E}"/>
              </a:ext>
            </a:extLst>
          </p:cNvPr>
          <p:cNvSpPr>
            <a:spLocks noGrp="1"/>
          </p:cNvSpPr>
          <p:nvPr>
            <p:ph type="body" sz="quarter" idx="10"/>
          </p:nvPr>
        </p:nvSpPr>
        <p:spPr/>
        <p:txBody>
          <a:bodyPr/>
          <a:lstStyle/>
          <a:p>
            <a:r>
              <a:rPr lang="fr-FR" dirty="0"/>
              <a:t>Méthodologie</a:t>
            </a:r>
          </a:p>
        </p:txBody>
      </p:sp>
      <p:sp>
        <p:nvSpPr>
          <p:cNvPr id="3" name="ZoneTexte 2">
            <a:extLst>
              <a:ext uri="{FF2B5EF4-FFF2-40B4-BE49-F238E27FC236}">
                <a16:creationId xmlns:a16="http://schemas.microsoft.com/office/drawing/2014/main" id="{876FC203-AFE4-F8E2-E1BA-E669117D30C2}"/>
              </a:ext>
            </a:extLst>
          </p:cNvPr>
          <p:cNvSpPr txBox="1"/>
          <p:nvPr/>
        </p:nvSpPr>
        <p:spPr>
          <a:xfrm>
            <a:off x="2595787" y="983994"/>
            <a:ext cx="8292792" cy="923330"/>
          </a:xfrm>
          <a:prstGeom prst="rect">
            <a:avLst/>
          </a:prstGeom>
          <a:noFill/>
        </p:spPr>
        <p:txBody>
          <a:bodyPr wrap="square" rtlCol="0">
            <a:spAutoFit/>
          </a:bodyPr>
          <a:lstStyle/>
          <a:p>
            <a:r>
              <a:rPr lang="fr-FR" b="1" dirty="0"/>
              <a:t>Etat de l’art des cadres réglementaires, institutionnels et politiques en UE</a:t>
            </a:r>
          </a:p>
          <a:p>
            <a:endParaRPr lang="fr-FR" b="1" dirty="0"/>
          </a:p>
          <a:p>
            <a:r>
              <a:rPr lang="fr-FR" b="1" dirty="0"/>
              <a:t>Questionnaires en ligne auprès des développeurs et gestionnaires </a:t>
            </a:r>
          </a:p>
        </p:txBody>
      </p:sp>
      <p:grpSp>
        <p:nvGrpSpPr>
          <p:cNvPr id="19" name="Groupe 18">
            <a:extLst>
              <a:ext uri="{FF2B5EF4-FFF2-40B4-BE49-F238E27FC236}">
                <a16:creationId xmlns:a16="http://schemas.microsoft.com/office/drawing/2014/main" id="{A74C4DC5-0BE1-400C-A32E-77A10EC7DB45}"/>
              </a:ext>
            </a:extLst>
          </p:cNvPr>
          <p:cNvGrpSpPr/>
          <p:nvPr/>
        </p:nvGrpSpPr>
        <p:grpSpPr>
          <a:xfrm>
            <a:off x="2153567" y="1044449"/>
            <a:ext cx="314133" cy="369332"/>
            <a:chOff x="2152340" y="1117185"/>
            <a:chExt cx="314133" cy="369332"/>
          </a:xfrm>
        </p:grpSpPr>
        <p:pic>
          <p:nvPicPr>
            <p:cNvPr id="5" name="Graphique 4">
              <a:extLst>
                <a:ext uri="{FF2B5EF4-FFF2-40B4-BE49-F238E27FC236}">
                  <a16:creationId xmlns:a16="http://schemas.microsoft.com/office/drawing/2014/main" id="{04F601B3-72AE-B66C-3ECE-41A4258D1F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4201" y="1147191"/>
              <a:ext cx="269186" cy="284568"/>
            </a:xfrm>
            <a:prstGeom prst="rect">
              <a:avLst/>
            </a:prstGeom>
          </p:spPr>
        </p:pic>
        <p:sp>
          <p:nvSpPr>
            <p:cNvPr id="6" name="ZoneTexte 5">
              <a:extLst>
                <a:ext uri="{FF2B5EF4-FFF2-40B4-BE49-F238E27FC236}">
                  <a16:creationId xmlns:a16="http://schemas.microsoft.com/office/drawing/2014/main" id="{0E5A21CA-7024-B487-B94F-644B01A96566}"/>
                </a:ext>
              </a:extLst>
            </p:cNvPr>
            <p:cNvSpPr txBox="1"/>
            <p:nvPr/>
          </p:nvSpPr>
          <p:spPr>
            <a:xfrm>
              <a:off x="2152340" y="1117185"/>
              <a:ext cx="314133"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grpSp>
      <p:grpSp>
        <p:nvGrpSpPr>
          <p:cNvPr id="9" name="Groupe 8">
            <a:extLst>
              <a:ext uri="{FF2B5EF4-FFF2-40B4-BE49-F238E27FC236}">
                <a16:creationId xmlns:a16="http://schemas.microsoft.com/office/drawing/2014/main" id="{E6BB96A7-FC53-92C0-0D66-D0A867F747CC}"/>
              </a:ext>
            </a:extLst>
          </p:cNvPr>
          <p:cNvGrpSpPr/>
          <p:nvPr/>
        </p:nvGrpSpPr>
        <p:grpSpPr>
          <a:xfrm>
            <a:off x="2175428" y="1537992"/>
            <a:ext cx="312906" cy="369332"/>
            <a:chOff x="2120795" y="2086513"/>
            <a:chExt cx="312906" cy="369332"/>
          </a:xfrm>
        </p:grpSpPr>
        <p:pic>
          <p:nvPicPr>
            <p:cNvPr id="7" name="Graphique 6">
              <a:extLst>
                <a:ext uri="{FF2B5EF4-FFF2-40B4-BE49-F238E27FC236}">
                  <a16:creationId xmlns:a16="http://schemas.microsoft.com/office/drawing/2014/main" id="{FDC43838-ECB6-B456-AB21-F59C3DB23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8770" y="2135181"/>
              <a:ext cx="269186" cy="284568"/>
            </a:xfrm>
            <a:prstGeom prst="rect">
              <a:avLst/>
            </a:prstGeom>
          </p:spPr>
        </p:pic>
        <p:sp>
          <p:nvSpPr>
            <p:cNvPr id="8" name="ZoneTexte 7">
              <a:extLst>
                <a:ext uri="{FF2B5EF4-FFF2-40B4-BE49-F238E27FC236}">
                  <a16:creationId xmlns:a16="http://schemas.microsoft.com/office/drawing/2014/main" id="{C8FA89B4-479F-D15F-2531-6A889D71BE1E}"/>
                </a:ext>
              </a:extLst>
            </p:cNvPr>
            <p:cNvSpPr txBox="1"/>
            <p:nvPr/>
          </p:nvSpPr>
          <p:spPr>
            <a:xfrm>
              <a:off x="2120795" y="2086513"/>
              <a:ext cx="312906" cy="369332"/>
            </a:xfrm>
            <a:prstGeom prst="rect">
              <a:avLst/>
            </a:prstGeom>
            <a:noFill/>
          </p:spPr>
          <p:txBody>
            <a:bodyPr wrap="none" rtlCol="0">
              <a:spAutoFit/>
            </a:bodyPr>
            <a:lstStyle/>
            <a:p>
              <a:r>
                <a:rPr lang="fr-FR" dirty="0">
                  <a:solidFill>
                    <a:schemeClr val="bg1"/>
                  </a:solidFill>
                </a:rPr>
                <a:t>2</a:t>
              </a:r>
              <a:endParaRPr lang="en-US" dirty="0">
                <a:solidFill>
                  <a:schemeClr val="bg1"/>
                </a:solidFill>
              </a:endParaRPr>
            </a:p>
          </p:txBody>
        </p:sp>
      </p:grpSp>
      <p:sp>
        <p:nvSpPr>
          <p:cNvPr id="13" name="ZoneTexte 12">
            <a:extLst>
              <a:ext uri="{FF2B5EF4-FFF2-40B4-BE49-F238E27FC236}">
                <a16:creationId xmlns:a16="http://schemas.microsoft.com/office/drawing/2014/main" id="{AA621DE5-8468-01EB-BAC1-890D6008A3B8}"/>
              </a:ext>
            </a:extLst>
          </p:cNvPr>
          <p:cNvSpPr txBox="1"/>
          <p:nvPr/>
        </p:nvSpPr>
        <p:spPr>
          <a:xfrm>
            <a:off x="116702" y="2821816"/>
            <a:ext cx="5852849"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1"/>
            <a:r>
              <a:rPr lang="fr-FR" i="1" dirty="0"/>
              <a:t>Quel est le contenu des cadres légaux, institutionnels et politiques ? </a:t>
            </a:r>
          </a:p>
          <a:p>
            <a:pPr lvl="1"/>
            <a:r>
              <a:rPr lang="fr-FR" i="1" dirty="0"/>
              <a:t>Quels sont les verrous et comment les surmonter ? </a:t>
            </a:r>
          </a:p>
        </p:txBody>
      </p:sp>
      <p:sp>
        <p:nvSpPr>
          <p:cNvPr id="16" name="ZoneTexte 15">
            <a:extLst>
              <a:ext uri="{FF2B5EF4-FFF2-40B4-BE49-F238E27FC236}">
                <a16:creationId xmlns:a16="http://schemas.microsoft.com/office/drawing/2014/main" id="{31F7AFDF-3545-19F9-3685-0642CE5E9983}"/>
              </a:ext>
            </a:extLst>
          </p:cNvPr>
          <p:cNvSpPr txBox="1"/>
          <p:nvPr/>
        </p:nvSpPr>
        <p:spPr>
          <a:xfrm>
            <a:off x="1072026" y="6130670"/>
            <a:ext cx="2128487" cy="369332"/>
          </a:xfrm>
          <a:prstGeom prst="rect">
            <a:avLst/>
          </a:prstGeom>
          <a:noFill/>
        </p:spPr>
        <p:txBody>
          <a:bodyPr wrap="square">
            <a:spAutoFit/>
          </a:bodyPr>
          <a:lstStyle/>
          <a:p>
            <a:r>
              <a:rPr lang="fr-FR" i="1" dirty="0"/>
              <a:t>Projet </a:t>
            </a:r>
            <a:r>
              <a:rPr lang="fr-FR" i="1" dirty="0" err="1"/>
              <a:t>DTOcean</a:t>
            </a:r>
            <a:r>
              <a:rPr lang="fr-FR" i="1" dirty="0"/>
              <a:t>+</a:t>
            </a:r>
            <a:endParaRPr lang="en-US" i="1" dirty="0"/>
          </a:p>
        </p:txBody>
      </p:sp>
      <p:sp>
        <p:nvSpPr>
          <p:cNvPr id="17" name="ZoneTexte 16">
            <a:extLst>
              <a:ext uri="{FF2B5EF4-FFF2-40B4-BE49-F238E27FC236}">
                <a16:creationId xmlns:a16="http://schemas.microsoft.com/office/drawing/2014/main" id="{58595170-21FC-53DA-F945-435E3685848C}"/>
              </a:ext>
            </a:extLst>
          </p:cNvPr>
          <p:cNvSpPr txBox="1"/>
          <p:nvPr/>
        </p:nvSpPr>
        <p:spPr>
          <a:xfrm>
            <a:off x="1144102" y="2293924"/>
            <a:ext cx="2903369" cy="400110"/>
          </a:xfrm>
          <a:prstGeom prst="rect">
            <a:avLst/>
          </a:prstGeom>
          <a:noFill/>
        </p:spPr>
        <p:txBody>
          <a:bodyPr wrap="square" rtlCol="0">
            <a:spAutoFit/>
          </a:bodyPr>
          <a:lstStyle/>
          <a:p>
            <a:r>
              <a:rPr lang="fr-FR" sz="2000" b="1" dirty="0">
                <a:solidFill>
                  <a:srgbClr val="2E29A0"/>
                </a:solidFill>
              </a:rPr>
              <a:t>Approche TOP-DOWN</a:t>
            </a:r>
            <a:endParaRPr lang="en-US" sz="2000" b="1" dirty="0">
              <a:solidFill>
                <a:srgbClr val="2E29A0"/>
              </a:solidFill>
            </a:endParaRPr>
          </a:p>
        </p:txBody>
      </p:sp>
      <p:sp>
        <p:nvSpPr>
          <p:cNvPr id="20" name="ZoneTexte 19">
            <a:extLst>
              <a:ext uri="{FF2B5EF4-FFF2-40B4-BE49-F238E27FC236}">
                <a16:creationId xmlns:a16="http://schemas.microsoft.com/office/drawing/2014/main" id="{A859A78F-9C34-8C40-A149-75E874E5BEDA}"/>
              </a:ext>
            </a:extLst>
          </p:cNvPr>
          <p:cNvSpPr txBox="1"/>
          <p:nvPr/>
        </p:nvSpPr>
        <p:spPr>
          <a:xfrm>
            <a:off x="8139628" y="6130670"/>
            <a:ext cx="2250522" cy="369332"/>
          </a:xfrm>
          <a:prstGeom prst="rect">
            <a:avLst/>
          </a:prstGeom>
          <a:noFill/>
        </p:spPr>
        <p:txBody>
          <a:bodyPr wrap="square">
            <a:spAutoFit/>
          </a:bodyPr>
          <a:lstStyle/>
          <a:p>
            <a:r>
              <a:rPr lang="fr-FR" i="1" dirty="0"/>
              <a:t>Projet </a:t>
            </a:r>
            <a:r>
              <a:rPr lang="fr-FR" i="1" dirty="0" err="1"/>
              <a:t>Seetip</a:t>
            </a:r>
            <a:r>
              <a:rPr lang="fr-FR" i="1" dirty="0"/>
              <a:t> </a:t>
            </a:r>
            <a:r>
              <a:rPr lang="fr-FR" i="1" dirty="0" err="1"/>
              <a:t>Ocean</a:t>
            </a:r>
            <a:endParaRPr lang="en-US" i="1" dirty="0"/>
          </a:p>
        </p:txBody>
      </p:sp>
      <p:pic>
        <p:nvPicPr>
          <p:cNvPr id="26" name="Image 25">
            <a:extLst>
              <a:ext uri="{FF2B5EF4-FFF2-40B4-BE49-F238E27FC236}">
                <a16:creationId xmlns:a16="http://schemas.microsoft.com/office/drawing/2014/main" id="{DB0DF382-81D6-5818-D9E2-71A7868C976D}"/>
              </a:ext>
            </a:extLst>
          </p:cNvPr>
          <p:cNvPicPr>
            <a:picLocks noChangeAspect="1"/>
          </p:cNvPicPr>
          <p:nvPr/>
        </p:nvPicPr>
        <p:blipFill>
          <a:blip r:embed="rId6"/>
          <a:stretch>
            <a:fillRect/>
          </a:stretch>
        </p:blipFill>
        <p:spPr>
          <a:xfrm>
            <a:off x="1123186" y="5582654"/>
            <a:ext cx="1727476" cy="492372"/>
          </a:xfrm>
          <a:prstGeom prst="rect">
            <a:avLst/>
          </a:prstGeom>
        </p:spPr>
      </p:pic>
    </p:spTree>
    <p:extLst>
      <p:ext uri="{BB962C8B-B14F-4D97-AF65-F5344CB8AC3E}">
        <p14:creationId xmlns:p14="http://schemas.microsoft.com/office/powerpoint/2010/main" val="19449297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Image 23" descr="Une image contenant texte, Police, Graphique, logo&#10;&#10;Description générée automatiquement">
            <a:extLst>
              <a:ext uri="{FF2B5EF4-FFF2-40B4-BE49-F238E27FC236}">
                <a16:creationId xmlns:a16="http://schemas.microsoft.com/office/drawing/2014/main" id="{B21FCAF6-BDE3-0C90-23FF-D15F0DB3FD38}"/>
              </a:ext>
            </a:extLst>
          </p:cNvPr>
          <p:cNvPicPr>
            <a:picLocks noChangeAspect="1"/>
          </p:cNvPicPr>
          <p:nvPr/>
        </p:nvPicPr>
        <p:blipFill rotWithShape="1">
          <a:blip r:embed="rId3">
            <a:extLst>
              <a:ext uri="{28A0092B-C50C-407E-A947-70E740481C1C}">
                <a14:useLocalDpi xmlns:a14="http://schemas.microsoft.com/office/drawing/2010/main" val="0"/>
              </a:ext>
            </a:extLst>
          </a:blip>
          <a:srcRect t="18962" b="22179"/>
          <a:stretch/>
        </p:blipFill>
        <p:spPr>
          <a:xfrm>
            <a:off x="8230746" y="5270042"/>
            <a:ext cx="2068286" cy="860628"/>
          </a:xfrm>
          <a:prstGeom prst="rect">
            <a:avLst/>
          </a:prstGeom>
        </p:spPr>
      </p:pic>
      <p:sp>
        <p:nvSpPr>
          <p:cNvPr id="2" name="Espace réservé du texte 1">
            <a:extLst>
              <a:ext uri="{FF2B5EF4-FFF2-40B4-BE49-F238E27FC236}">
                <a16:creationId xmlns:a16="http://schemas.microsoft.com/office/drawing/2014/main" id="{C28006BA-F7EF-4E78-8AAE-18B7AB9DE04E}"/>
              </a:ext>
            </a:extLst>
          </p:cNvPr>
          <p:cNvSpPr>
            <a:spLocks noGrp="1"/>
          </p:cNvSpPr>
          <p:nvPr>
            <p:ph type="body" sz="quarter" idx="10"/>
          </p:nvPr>
        </p:nvSpPr>
        <p:spPr/>
        <p:txBody>
          <a:bodyPr/>
          <a:lstStyle/>
          <a:p>
            <a:r>
              <a:rPr lang="fr-FR" dirty="0"/>
              <a:t>Méthodologie</a:t>
            </a:r>
          </a:p>
        </p:txBody>
      </p:sp>
      <p:sp>
        <p:nvSpPr>
          <p:cNvPr id="3" name="ZoneTexte 2">
            <a:extLst>
              <a:ext uri="{FF2B5EF4-FFF2-40B4-BE49-F238E27FC236}">
                <a16:creationId xmlns:a16="http://schemas.microsoft.com/office/drawing/2014/main" id="{876FC203-AFE4-F8E2-E1BA-E669117D30C2}"/>
              </a:ext>
            </a:extLst>
          </p:cNvPr>
          <p:cNvSpPr txBox="1"/>
          <p:nvPr/>
        </p:nvSpPr>
        <p:spPr>
          <a:xfrm>
            <a:off x="2595787" y="983994"/>
            <a:ext cx="8292792" cy="923330"/>
          </a:xfrm>
          <a:prstGeom prst="rect">
            <a:avLst/>
          </a:prstGeom>
          <a:noFill/>
        </p:spPr>
        <p:txBody>
          <a:bodyPr wrap="square" rtlCol="0">
            <a:spAutoFit/>
          </a:bodyPr>
          <a:lstStyle/>
          <a:p>
            <a:r>
              <a:rPr lang="fr-FR" b="1" dirty="0"/>
              <a:t>Etat de l’art des cadres réglementaires, institutionnels et politiques en UE</a:t>
            </a:r>
          </a:p>
          <a:p>
            <a:endParaRPr lang="fr-FR" b="1" dirty="0"/>
          </a:p>
          <a:p>
            <a:r>
              <a:rPr lang="fr-FR" b="1" dirty="0"/>
              <a:t>Questionnaires en ligne auprès des développeurs et gestionnaires </a:t>
            </a:r>
          </a:p>
        </p:txBody>
      </p:sp>
      <p:grpSp>
        <p:nvGrpSpPr>
          <p:cNvPr id="19" name="Groupe 18">
            <a:extLst>
              <a:ext uri="{FF2B5EF4-FFF2-40B4-BE49-F238E27FC236}">
                <a16:creationId xmlns:a16="http://schemas.microsoft.com/office/drawing/2014/main" id="{A74C4DC5-0BE1-400C-A32E-77A10EC7DB45}"/>
              </a:ext>
            </a:extLst>
          </p:cNvPr>
          <p:cNvGrpSpPr/>
          <p:nvPr/>
        </p:nvGrpSpPr>
        <p:grpSpPr>
          <a:xfrm>
            <a:off x="2153567" y="1044449"/>
            <a:ext cx="314133" cy="369332"/>
            <a:chOff x="2152340" y="1117185"/>
            <a:chExt cx="314133" cy="369332"/>
          </a:xfrm>
        </p:grpSpPr>
        <p:pic>
          <p:nvPicPr>
            <p:cNvPr id="5" name="Graphique 4">
              <a:extLst>
                <a:ext uri="{FF2B5EF4-FFF2-40B4-BE49-F238E27FC236}">
                  <a16:creationId xmlns:a16="http://schemas.microsoft.com/office/drawing/2014/main" id="{04F601B3-72AE-B66C-3ECE-41A4258D1F2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4201" y="1147191"/>
              <a:ext cx="269186" cy="284568"/>
            </a:xfrm>
            <a:prstGeom prst="rect">
              <a:avLst/>
            </a:prstGeom>
          </p:spPr>
        </p:pic>
        <p:sp>
          <p:nvSpPr>
            <p:cNvPr id="6" name="ZoneTexte 5">
              <a:extLst>
                <a:ext uri="{FF2B5EF4-FFF2-40B4-BE49-F238E27FC236}">
                  <a16:creationId xmlns:a16="http://schemas.microsoft.com/office/drawing/2014/main" id="{0E5A21CA-7024-B487-B94F-644B01A96566}"/>
                </a:ext>
              </a:extLst>
            </p:cNvPr>
            <p:cNvSpPr txBox="1"/>
            <p:nvPr/>
          </p:nvSpPr>
          <p:spPr>
            <a:xfrm>
              <a:off x="2152340" y="1117185"/>
              <a:ext cx="314133"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grpSp>
      <p:grpSp>
        <p:nvGrpSpPr>
          <p:cNvPr id="9" name="Groupe 8">
            <a:extLst>
              <a:ext uri="{FF2B5EF4-FFF2-40B4-BE49-F238E27FC236}">
                <a16:creationId xmlns:a16="http://schemas.microsoft.com/office/drawing/2014/main" id="{E6BB96A7-FC53-92C0-0D66-D0A867F747CC}"/>
              </a:ext>
            </a:extLst>
          </p:cNvPr>
          <p:cNvGrpSpPr/>
          <p:nvPr/>
        </p:nvGrpSpPr>
        <p:grpSpPr>
          <a:xfrm>
            <a:off x="2175428" y="1537992"/>
            <a:ext cx="312906" cy="369332"/>
            <a:chOff x="2120795" y="2086513"/>
            <a:chExt cx="312906" cy="369332"/>
          </a:xfrm>
        </p:grpSpPr>
        <p:pic>
          <p:nvPicPr>
            <p:cNvPr id="7" name="Graphique 6">
              <a:extLst>
                <a:ext uri="{FF2B5EF4-FFF2-40B4-BE49-F238E27FC236}">
                  <a16:creationId xmlns:a16="http://schemas.microsoft.com/office/drawing/2014/main" id="{FDC43838-ECB6-B456-AB21-F59C3DB238F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8770" y="2135181"/>
              <a:ext cx="269186" cy="284568"/>
            </a:xfrm>
            <a:prstGeom prst="rect">
              <a:avLst/>
            </a:prstGeom>
          </p:spPr>
        </p:pic>
        <p:sp>
          <p:nvSpPr>
            <p:cNvPr id="8" name="ZoneTexte 7">
              <a:extLst>
                <a:ext uri="{FF2B5EF4-FFF2-40B4-BE49-F238E27FC236}">
                  <a16:creationId xmlns:a16="http://schemas.microsoft.com/office/drawing/2014/main" id="{C8FA89B4-479F-D15F-2531-6A889D71BE1E}"/>
                </a:ext>
              </a:extLst>
            </p:cNvPr>
            <p:cNvSpPr txBox="1"/>
            <p:nvPr/>
          </p:nvSpPr>
          <p:spPr>
            <a:xfrm>
              <a:off x="2120795" y="2086513"/>
              <a:ext cx="312906" cy="369332"/>
            </a:xfrm>
            <a:prstGeom prst="rect">
              <a:avLst/>
            </a:prstGeom>
            <a:noFill/>
          </p:spPr>
          <p:txBody>
            <a:bodyPr wrap="none" rtlCol="0">
              <a:spAutoFit/>
            </a:bodyPr>
            <a:lstStyle/>
            <a:p>
              <a:r>
                <a:rPr lang="fr-FR" dirty="0">
                  <a:solidFill>
                    <a:schemeClr val="bg1"/>
                  </a:solidFill>
                </a:rPr>
                <a:t>2</a:t>
              </a:r>
              <a:endParaRPr lang="en-US" dirty="0">
                <a:solidFill>
                  <a:schemeClr val="bg1"/>
                </a:solidFill>
              </a:endParaRPr>
            </a:p>
          </p:txBody>
        </p:sp>
      </p:grpSp>
      <p:sp>
        <p:nvSpPr>
          <p:cNvPr id="13" name="ZoneTexte 12">
            <a:extLst>
              <a:ext uri="{FF2B5EF4-FFF2-40B4-BE49-F238E27FC236}">
                <a16:creationId xmlns:a16="http://schemas.microsoft.com/office/drawing/2014/main" id="{AA621DE5-8468-01EB-BAC1-890D6008A3B8}"/>
              </a:ext>
            </a:extLst>
          </p:cNvPr>
          <p:cNvSpPr txBox="1"/>
          <p:nvPr/>
        </p:nvSpPr>
        <p:spPr>
          <a:xfrm>
            <a:off x="116702" y="2821816"/>
            <a:ext cx="5852849" cy="923330"/>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pPr lvl="1"/>
            <a:r>
              <a:rPr lang="fr-FR" i="1" dirty="0"/>
              <a:t>Quel est le contenu des cadres légaux, institutionnels et politiques ? </a:t>
            </a:r>
          </a:p>
          <a:p>
            <a:pPr lvl="1"/>
            <a:r>
              <a:rPr lang="fr-FR" i="1" dirty="0"/>
              <a:t>Quels sont les verrous et comment les surmonter ? </a:t>
            </a:r>
          </a:p>
        </p:txBody>
      </p:sp>
      <p:sp>
        <p:nvSpPr>
          <p:cNvPr id="14" name="ZoneTexte 13">
            <a:extLst>
              <a:ext uri="{FF2B5EF4-FFF2-40B4-BE49-F238E27FC236}">
                <a16:creationId xmlns:a16="http://schemas.microsoft.com/office/drawing/2014/main" id="{4E470C0F-3B11-22C3-0932-C717CB01796E}"/>
              </a:ext>
            </a:extLst>
          </p:cNvPr>
          <p:cNvSpPr txBox="1"/>
          <p:nvPr/>
        </p:nvSpPr>
        <p:spPr>
          <a:xfrm>
            <a:off x="6363300" y="2833298"/>
            <a:ext cx="5590888" cy="646331"/>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1"/>
            <a:r>
              <a:rPr lang="fr-FR" i="1" dirty="0"/>
              <a:t>Quelles sont les obligations en termes d’engagement des communautés locales ?</a:t>
            </a:r>
          </a:p>
        </p:txBody>
      </p:sp>
      <p:sp>
        <p:nvSpPr>
          <p:cNvPr id="15" name="ZoneTexte 14">
            <a:extLst>
              <a:ext uri="{FF2B5EF4-FFF2-40B4-BE49-F238E27FC236}">
                <a16:creationId xmlns:a16="http://schemas.microsoft.com/office/drawing/2014/main" id="{3CD63DE6-54D2-A698-CD20-8CCB93ABE620}"/>
              </a:ext>
            </a:extLst>
          </p:cNvPr>
          <p:cNvSpPr txBox="1"/>
          <p:nvPr/>
        </p:nvSpPr>
        <p:spPr>
          <a:xfrm>
            <a:off x="6363300" y="3950286"/>
            <a:ext cx="5590888" cy="1200329"/>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lvl="1"/>
            <a:r>
              <a:rPr lang="fr-FR" b="1" dirty="0"/>
              <a:t>Entretiens en ligne avec des développeurs</a:t>
            </a:r>
          </a:p>
          <a:p>
            <a:pPr lvl="1"/>
            <a:r>
              <a:rPr lang="fr-FR" i="1" dirty="0"/>
              <a:t>Quelles sont les pratiques de l’engagement des communautés locales ?</a:t>
            </a:r>
          </a:p>
          <a:p>
            <a:pPr lvl="1"/>
            <a:r>
              <a:rPr lang="fr-FR" i="1" dirty="0"/>
              <a:t>Comment évaluer leurs impacts ? </a:t>
            </a:r>
            <a:endParaRPr lang="en-US" dirty="0"/>
          </a:p>
        </p:txBody>
      </p:sp>
      <p:sp>
        <p:nvSpPr>
          <p:cNvPr id="16" name="ZoneTexte 15">
            <a:extLst>
              <a:ext uri="{FF2B5EF4-FFF2-40B4-BE49-F238E27FC236}">
                <a16:creationId xmlns:a16="http://schemas.microsoft.com/office/drawing/2014/main" id="{31F7AFDF-3545-19F9-3685-0642CE5E9983}"/>
              </a:ext>
            </a:extLst>
          </p:cNvPr>
          <p:cNvSpPr txBox="1"/>
          <p:nvPr/>
        </p:nvSpPr>
        <p:spPr>
          <a:xfrm>
            <a:off x="1072026" y="6130670"/>
            <a:ext cx="2128487" cy="369332"/>
          </a:xfrm>
          <a:prstGeom prst="rect">
            <a:avLst/>
          </a:prstGeom>
          <a:noFill/>
        </p:spPr>
        <p:txBody>
          <a:bodyPr wrap="square">
            <a:spAutoFit/>
          </a:bodyPr>
          <a:lstStyle/>
          <a:p>
            <a:r>
              <a:rPr lang="fr-FR" i="1" dirty="0"/>
              <a:t>Projet </a:t>
            </a:r>
            <a:r>
              <a:rPr lang="fr-FR" i="1" dirty="0" err="1"/>
              <a:t>DTOcean</a:t>
            </a:r>
            <a:r>
              <a:rPr lang="fr-FR" i="1" dirty="0"/>
              <a:t>+</a:t>
            </a:r>
            <a:endParaRPr lang="en-US" i="1" dirty="0"/>
          </a:p>
        </p:txBody>
      </p:sp>
      <p:sp>
        <p:nvSpPr>
          <p:cNvPr id="17" name="ZoneTexte 16">
            <a:extLst>
              <a:ext uri="{FF2B5EF4-FFF2-40B4-BE49-F238E27FC236}">
                <a16:creationId xmlns:a16="http://schemas.microsoft.com/office/drawing/2014/main" id="{58595170-21FC-53DA-F945-435E3685848C}"/>
              </a:ext>
            </a:extLst>
          </p:cNvPr>
          <p:cNvSpPr txBox="1"/>
          <p:nvPr/>
        </p:nvSpPr>
        <p:spPr>
          <a:xfrm>
            <a:off x="1144102" y="2293924"/>
            <a:ext cx="2903369" cy="400110"/>
          </a:xfrm>
          <a:prstGeom prst="rect">
            <a:avLst/>
          </a:prstGeom>
          <a:noFill/>
        </p:spPr>
        <p:txBody>
          <a:bodyPr wrap="square" rtlCol="0">
            <a:spAutoFit/>
          </a:bodyPr>
          <a:lstStyle/>
          <a:p>
            <a:r>
              <a:rPr lang="fr-FR" sz="2000" b="1" dirty="0">
                <a:solidFill>
                  <a:srgbClr val="2E29A0"/>
                </a:solidFill>
              </a:rPr>
              <a:t>Approche TOP-DOWN</a:t>
            </a:r>
            <a:endParaRPr lang="en-US" sz="2000" b="1" dirty="0">
              <a:solidFill>
                <a:srgbClr val="2E29A0"/>
              </a:solidFill>
            </a:endParaRPr>
          </a:p>
        </p:txBody>
      </p:sp>
      <p:sp>
        <p:nvSpPr>
          <p:cNvPr id="18" name="ZoneTexte 17">
            <a:extLst>
              <a:ext uri="{FF2B5EF4-FFF2-40B4-BE49-F238E27FC236}">
                <a16:creationId xmlns:a16="http://schemas.microsoft.com/office/drawing/2014/main" id="{D9AFB727-48BF-5FDD-0667-A14197AD4697}"/>
              </a:ext>
            </a:extLst>
          </p:cNvPr>
          <p:cNvSpPr txBox="1"/>
          <p:nvPr/>
        </p:nvSpPr>
        <p:spPr>
          <a:xfrm>
            <a:off x="7640052" y="2265026"/>
            <a:ext cx="3657533" cy="400110"/>
          </a:xfrm>
          <a:prstGeom prst="rect">
            <a:avLst/>
          </a:prstGeom>
          <a:noFill/>
        </p:spPr>
        <p:txBody>
          <a:bodyPr wrap="square" rtlCol="0">
            <a:spAutoFit/>
          </a:bodyPr>
          <a:lstStyle/>
          <a:p>
            <a:r>
              <a:rPr lang="fr-FR" sz="2000" b="1" dirty="0">
                <a:solidFill>
                  <a:srgbClr val="FF9700"/>
                </a:solidFill>
              </a:rPr>
              <a:t>Approche BOTTOM-UP</a:t>
            </a:r>
            <a:endParaRPr lang="en-US" sz="2000" b="1" dirty="0">
              <a:solidFill>
                <a:srgbClr val="FF9700"/>
              </a:solidFill>
            </a:endParaRPr>
          </a:p>
        </p:txBody>
      </p:sp>
      <p:grpSp>
        <p:nvGrpSpPr>
          <p:cNvPr id="10" name="Groupe 9">
            <a:extLst>
              <a:ext uri="{FF2B5EF4-FFF2-40B4-BE49-F238E27FC236}">
                <a16:creationId xmlns:a16="http://schemas.microsoft.com/office/drawing/2014/main" id="{D1749BD1-4672-68A1-429F-36960A1EF023}"/>
              </a:ext>
            </a:extLst>
          </p:cNvPr>
          <p:cNvGrpSpPr/>
          <p:nvPr/>
        </p:nvGrpSpPr>
        <p:grpSpPr>
          <a:xfrm>
            <a:off x="6439695" y="4008304"/>
            <a:ext cx="312906" cy="369332"/>
            <a:chOff x="2120795" y="2086513"/>
            <a:chExt cx="312906" cy="369332"/>
          </a:xfrm>
        </p:grpSpPr>
        <p:pic>
          <p:nvPicPr>
            <p:cNvPr id="11" name="Graphique 10">
              <a:extLst>
                <a:ext uri="{FF2B5EF4-FFF2-40B4-BE49-F238E27FC236}">
                  <a16:creationId xmlns:a16="http://schemas.microsoft.com/office/drawing/2014/main" id="{C3F19CDB-0881-1D5D-3C15-69323EDC5701}"/>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8770" y="2135181"/>
              <a:ext cx="269186" cy="284568"/>
            </a:xfrm>
            <a:prstGeom prst="rect">
              <a:avLst/>
            </a:prstGeom>
          </p:spPr>
        </p:pic>
        <p:sp>
          <p:nvSpPr>
            <p:cNvPr id="12" name="ZoneTexte 11">
              <a:extLst>
                <a:ext uri="{FF2B5EF4-FFF2-40B4-BE49-F238E27FC236}">
                  <a16:creationId xmlns:a16="http://schemas.microsoft.com/office/drawing/2014/main" id="{EC094054-BCDB-220B-C8D6-C927A9F39008}"/>
                </a:ext>
              </a:extLst>
            </p:cNvPr>
            <p:cNvSpPr txBox="1"/>
            <p:nvPr/>
          </p:nvSpPr>
          <p:spPr>
            <a:xfrm>
              <a:off x="2120795" y="2086513"/>
              <a:ext cx="312906" cy="369332"/>
            </a:xfrm>
            <a:prstGeom prst="rect">
              <a:avLst/>
            </a:prstGeom>
            <a:noFill/>
          </p:spPr>
          <p:txBody>
            <a:bodyPr wrap="none" rtlCol="0">
              <a:spAutoFit/>
            </a:bodyPr>
            <a:lstStyle/>
            <a:p>
              <a:r>
                <a:rPr lang="fr-FR" dirty="0">
                  <a:solidFill>
                    <a:schemeClr val="bg1"/>
                  </a:solidFill>
                </a:rPr>
                <a:t>3</a:t>
              </a:r>
              <a:endParaRPr lang="en-US" dirty="0">
                <a:solidFill>
                  <a:schemeClr val="bg1"/>
                </a:solidFill>
              </a:endParaRPr>
            </a:p>
          </p:txBody>
        </p:sp>
      </p:grpSp>
      <p:sp>
        <p:nvSpPr>
          <p:cNvPr id="20" name="ZoneTexte 19">
            <a:extLst>
              <a:ext uri="{FF2B5EF4-FFF2-40B4-BE49-F238E27FC236}">
                <a16:creationId xmlns:a16="http://schemas.microsoft.com/office/drawing/2014/main" id="{A859A78F-9C34-8C40-A149-75E874E5BEDA}"/>
              </a:ext>
            </a:extLst>
          </p:cNvPr>
          <p:cNvSpPr txBox="1"/>
          <p:nvPr/>
        </p:nvSpPr>
        <p:spPr>
          <a:xfrm>
            <a:off x="8139628" y="6130670"/>
            <a:ext cx="2250522" cy="369332"/>
          </a:xfrm>
          <a:prstGeom prst="rect">
            <a:avLst/>
          </a:prstGeom>
          <a:noFill/>
        </p:spPr>
        <p:txBody>
          <a:bodyPr wrap="square">
            <a:spAutoFit/>
          </a:bodyPr>
          <a:lstStyle/>
          <a:p>
            <a:r>
              <a:rPr lang="fr-FR" i="1" dirty="0"/>
              <a:t>Projet </a:t>
            </a:r>
            <a:r>
              <a:rPr lang="fr-FR" i="1" dirty="0" err="1"/>
              <a:t>Seetip</a:t>
            </a:r>
            <a:r>
              <a:rPr lang="fr-FR" i="1" dirty="0"/>
              <a:t> </a:t>
            </a:r>
            <a:r>
              <a:rPr lang="fr-FR" i="1" dirty="0" err="1"/>
              <a:t>Ocean</a:t>
            </a:r>
            <a:endParaRPr lang="en-US" i="1" dirty="0"/>
          </a:p>
        </p:txBody>
      </p:sp>
      <p:pic>
        <p:nvPicPr>
          <p:cNvPr id="26" name="Image 25">
            <a:extLst>
              <a:ext uri="{FF2B5EF4-FFF2-40B4-BE49-F238E27FC236}">
                <a16:creationId xmlns:a16="http://schemas.microsoft.com/office/drawing/2014/main" id="{DB0DF382-81D6-5818-D9E2-71A7868C976D}"/>
              </a:ext>
            </a:extLst>
          </p:cNvPr>
          <p:cNvPicPr>
            <a:picLocks noChangeAspect="1"/>
          </p:cNvPicPr>
          <p:nvPr/>
        </p:nvPicPr>
        <p:blipFill>
          <a:blip r:embed="rId6"/>
          <a:stretch>
            <a:fillRect/>
          </a:stretch>
        </p:blipFill>
        <p:spPr>
          <a:xfrm>
            <a:off x="1123186" y="5582654"/>
            <a:ext cx="1727476" cy="492372"/>
          </a:xfrm>
          <a:prstGeom prst="rect">
            <a:avLst/>
          </a:prstGeom>
        </p:spPr>
      </p:pic>
    </p:spTree>
    <p:extLst>
      <p:ext uri="{BB962C8B-B14F-4D97-AF65-F5344CB8AC3E}">
        <p14:creationId xmlns:p14="http://schemas.microsoft.com/office/powerpoint/2010/main" val="26598938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Méthodologie</a:t>
            </a:r>
          </a:p>
        </p:txBody>
      </p:sp>
      <p:grpSp>
        <p:nvGrpSpPr>
          <p:cNvPr id="9" name="Groupe 8">
            <a:extLst>
              <a:ext uri="{FF2B5EF4-FFF2-40B4-BE49-F238E27FC236}">
                <a16:creationId xmlns:a16="http://schemas.microsoft.com/office/drawing/2014/main" id="{850A49F3-94E0-8E94-8832-2AF58328DF16}"/>
              </a:ext>
            </a:extLst>
          </p:cNvPr>
          <p:cNvGrpSpPr/>
          <p:nvPr/>
        </p:nvGrpSpPr>
        <p:grpSpPr>
          <a:xfrm>
            <a:off x="3033264" y="1053382"/>
            <a:ext cx="2561420" cy="1924514"/>
            <a:chOff x="3827348" y="886413"/>
            <a:chExt cx="2561420" cy="1924514"/>
          </a:xfrm>
        </p:grpSpPr>
        <p:pic>
          <p:nvPicPr>
            <p:cNvPr id="7" name="Image 6">
              <a:extLst>
                <a:ext uri="{FF2B5EF4-FFF2-40B4-BE49-F238E27FC236}">
                  <a16:creationId xmlns:a16="http://schemas.microsoft.com/office/drawing/2014/main" id="{0208A396-C509-3C88-C84E-57B8AD224672}"/>
                </a:ext>
              </a:extLst>
            </p:cNvPr>
            <p:cNvPicPr>
              <a:picLocks noChangeAspect="1"/>
            </p:cNvPicPr>
            <p:nvPr/>
          </p:nvPicPr>
          <p:blipFill>
            <a:blip r:embed="rId3"/>
            <a:stretch>
              <a:fillRect/>
            </a:stretch>
          </p:blipFill>
          <p:spPr>
            <a:xfrm>
              <a:off x="3831357" y="886413"/>
              <a:ext cx="2364906" cy="1555182"/>
            </a:xfrm>
            <a:prstGeom prst="rect">
              <a:avLst/>
            </a:prstGeom>
          </p:spPr>
        </p:pic>
        <p:sp>
          <p:nvSpPr>
            <p:cNvPr id="5" name="ZoneTexte 4">
              <a:extLst>
                <a:ext uri="{FF2B5EF4-FFF2-40B4-BE49-F238E27FC236}">
                  <a16:creationId xmlns:a16="http://schemas.microsoft.com/office/drawing/2014/main" id="{8625D89E-F355-234F-912E-64D9B551C7DC}"/>
                </a:ext>
              </a:extLst>
            </p:cNvPr>
            <p:cNvSpPr txBox="1"/>
            <p:nvPr/>
          </p:nvSpPr>
          <p:spPr>
            <a:xfrm>
              <a:off x="3827348" y="1327638"/>
              <a:ext cx="2561420" cy="369332"/>
            </a:xfrm>
            <a:prstGeom prst="rect">
              <a:avLst/>
            </a:prstGeom>
            <a:noFill/>
          </p:spPr>
          <p:txBody>
            <a:bodyPr wrap="square" rtlCol="0">
              <a:spAutoFit/>
            </a:bodyPr>
            <a:lstStyle/>
            <a:p>
              <a:r>
                <a:rPr lang="fr-FR" i="1" dirty="0">
                  <a:solidFill>
                    <a:schemeClr val="bg1">
                      <a:lumMod val="75000"/>
                    </a:schemeClr>
                  </a:solidFill>
                </a:rPr>
                <a:t>DE  DK  ES   FR  GB </a:t>
              </a:r>
              <a:endParaRPr lang="en-US" i="1" dirty="0">
                <a:solidFill>
                  <a:schemeClr val="bg1">
                    <a:lumMod val="75000"/>
                  </a:schemeClr>
                </a:solidFill>
              </a:endParaRPr>
            </a:p>
          </p:txBody>
        </p:sp>
        <p:sp>
          <p:nvSpPr>
            <p:cNvPr id="8" name="ZoneTexte 7">
              <a:extLst>
                <a:ext uri="{FF2B5EF4-FFF2-40B4-BE49-F238E27FC236}">
                  <a16:creationId xmlns:a16="http://schemas.microsoft.com/office/drawing/2014/main" id="{29AE1944-5698-C7F6-052E-10E2ADD5C598}"/>
                </a:ext>
              </a:extLst>
            </p:cNvPr>
            <p:cNvSpPr txBox="1"/>
            <p:nvPr/>
          </p:nvSpPr>
          <p:spPr>
            <a:xfrm>
              <a:off x="3827348" y="2441595"/>
              <a:ext cx="2561420" cy="369332"/>
            </a:xfrm>
            <a:prstGeom prst="rect">
              <a:avLst/>
            </a:prstGeom>
            <a:noFill/>
          </p:spPr>
          <p:txBody>
            <a:bodyPr wrap="square" rtlCol="0">
              <a:spAutoFit/>
            </a:bodyPr>
            <a:lstStyle/>
            <a:p>
              <a:r>
                <a:rPr lang="fr-FR" i="1" dirty="0">
                  <a:solidFill>
                    <a:schemeClr val="bg1">
                      <a:lumMod val="75000"/>
                    </a:schemeClr>
                  </a:solidFill>
                </a:rPr>
                <a:t>IT    IE    NO  PT   SE </a:t>
              </a:r>
              <a:endParaRPr lang="en-US" i="1" dirty="0">
                <a:solidFill>
                  <a:schemeClr val="bg1">
                    <a:lumMod val="75000"/>
                  </a:schemeClr>
                </a:solidFill>
              </a:endParaRPr>
            </a:p>
          </p:txBody>
        </p:sp>
      </p:grpSp>
      <p:sp>
        <p:nvSpPr>
          <p:cNvPr id="10" name="ZoneTexte 9">
            <a:extLst>
              <a:ext uri="{FF2B5EF4-FFF2-40B4-BE49-F238E27FC236}">
                <a16:creationId xmlns:a16="http://schemas.microsoft.com/office/drawing/2014/main" id="{A83513F5-82CE-D252-69C7-C67CC811CC50}"/>
              </a:ext>
            </a:extLst>
          </p:cNvPr>
          <p:cNvSpPr txBox="1"/>
          <p:nvPr/>
        </p:nvSpPr>
        <p:spPr>
          <a:xfrm>
            <a:off x="661736" y="973085"/>
            <a:ext cx="1838965" cy="369332"/>
          </a:xfrm>
          <a:prstGeom prst="rect">
            <a:avLst/>
          </a:prstGeom>
          <a:noFill/>
        </p:spPr>
        <p:txBody>
          <a:bodyPr wrap="none" rtlCol="0">
            <a:spAutoFit/>
          </a:bodyPr>
          <a:lstStyle/>
          <a:p>
            <a:r>
              <a:rPr lang="fr-FR" b="1" dirty="0"/>
              <a:t>ECHANTILLON</a:t>
            </a:r>
            <a:endParaRPr lang="en-US" b="1" dirty="0"/>
          </a:p>
        </p:txBody>
      </p:sp>
      <p:sp>
        <p:nvSpPr>
          <p:cNvPr id="11" name="ZoneTexte 10">
            <a:extLst>
              <a:ext uri="{FF2B5EF4-FFF2-40B4-BE49-F238E27FC236}">
                <a16:creationId xmlns:a16="http://schemas.microsoft.com/office/drawing/2014/main" id="{3C2843E4-BFAA-59C9-B3F5-1A248127F9BB}"/>
              </a:ext>
            </a:extLst>
          </p:cNvPr>
          <p:cNvSpPr txBox="1"/>
          <p:nvPr/>
        </p:nvSpPr>
        <p:spPr>
          <a:xfrm>
            <a:off x="732992" y="1679273"/>
            <a:ext cx="1696452" cy="646331"/>
          </a:xfrm>
          <a:prstGeom prst="rect">
            <a:avLst/>
          </a:prstGeom>
          <a:noFill/>
        </p:spPr>
        <p:txBody>
          <a:bodyPr wrap="square" rtlCol="0">
            <a:spAutoFit/>
          </a:bodyPr>
          <a:lstStyle/>
          <a:p>
            <a:pPr algn="ctr"/>
            <a:r>
              <a:rPr lang="fr-FR" b="1" dirty="0"/>
              <a:t>11</a:t>
            </a:r>
            <a:r>
              <a:rPr lang="fr-FR" dirty="0"/>
              <a:t> pays représentés</a:t>
            </a:r>
            <a:endParaRPr lang="en-US" dirty="0"/>
          </a:p>
        </p:txBody>
      </p:sp>
      <p:sp>
        <p:nvSpPr>
          <p:cNvPr id="12" name="ZoneTexte 11">
            <a:extLst>
              <a:ext uri="{FF2B5EF4-FFF2-40B4-BE49-F238E27FC236}">
                <a16:creationId xmlns:a16="http://schemas.microsoft.com/office/drawing/2014/main" id="{DD4A63F5-253F-3DE6-4825-3F0CF1D4A118}"/>
              </a:ext>
            </a:extLst>
          </p:cNvPr>
          <p:cNvSpPr txBox="1"/>
          <p:nvPr/>
        </p:nvSpPr>
        <p:spPr>
          <a:xfrm>
            <a:off x="756406" y="3722521"/>
            <a:ext cx="3767468" cy="646331"/>
          </a:xfrm>
          <a:prstGeom prst="rect">
            <a:avLst/>
          </a:prstGeom>
          <a:noFill/>
        </p:spPr>
        <p:txBody>
          <a:bodyPr wrap="square" rtlCol="0">
            <a:spAutoFit/>
          </a:bodyPr>
          <a:lstStyle/>
          <a:p>
            <a:r>
              <a:rPr lang="fr-FR" b="1" dirty="0"/>
              <a:t>24</a:t>
            </a:r>
            <a:r>
              <a:rPr lang="fr-FR" dirty="0"/>
              <a:t> développeurs</a:t>
            </a:r>
          </a:p>
          <a:p>
            <a:r>
              <a:rPr lang="fr-FR" b="1" dirty="0"/>
              <a:t>5</a:t>
            </a:r>
            <a:r>
              <a:rPr lang="fr-FR" dirty="0"/>
              <a:t> gestionnaires de sites pilotes</a:t>
            </a:r>
            <a:endParaRPr lang="en-US" dirty="0"/>
          </a:p>
        </p:txBody>
      </p:sp>
    </p:spTree>
    <p:extLst>
      <p:ext uri="{BB962C8B-B14F-4D97-AF65-F5344CB8AC3E}">
        <p14:creationId xmlns:p14="http://schemas.microsoft.com/office/powerpoint/2010/main" val="41362458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Méthodologie</a:t>
            </a:r>
          </a:p>
        </p:txBody>
      </p:sp>
      <p:grpSp>
        <p:nvGrpSpPr>
          <p:cNvPr id="9" name="Groupe 8">
            <a:extLst>
              <a:ext uri="{FF2B5EF4-FFF2-40B4-BE49-F238E27FC236}">
                <a16:creationId xmlns:a16="http://schemas.microsoft.com/office/drawing/2014/main" id="{850A49F3-94E0-8E94-8832-2AF58328DF16}"/>
              </a:ext>
            </a:extLst>
          </p:cNvPr>
          <p:cNvGrpSpPr/>
          <p:nvPr/>
        </p:nvGrpSpPr>
        <p:grpSpPr>
          <a:xfrm>
            <a:off x="3033264" y="1053382"/>
            <a:ext cx="2561420" cy="1924514"/>
            <a:chOff x="3827348" y="886413"/>
            <a:chExt cx="2561420" cy="1924514"/>
          </a:xfrm>
        </p:grpSpPr>
        <p:pic>
          <p:nvPicPr>
            <p:cNvPr id="7" name="Image 6">
              <a:extLst>
                <a:ext uri="{FF2B5EF4-FFF2-40B4-BE49-F238E27FC236}">
                  <a16:creationId xmlns:a16="http://schemas.microsoft.com/office/drawing/2014/main" id="{0208A396-C509-3C88-C84E-57B8AD224672}"/>
                </a:ext>
              </a:extLst>
            </p:cNvPr>
            <p:cNvPicPr>
              <a:picLocks noChangeAspect="1"/>
            </p:cNvPicPr>
            <p:nvPr/>
          </p:nvPicPr>
          <p:blipFill>
            <a:blip r:embed="rId3"/>
            <a:stretch>
              <a:fillRect/>
            </a:stretch>
          </p:blipFill>
          <p:spPr>
            <a:xfrm>
              <a:off x="3831357" y="886413"/>
              <a:ext cx="2364906" cy="1555182"/>
            </a:xfrm>
            <a:prstGeom prst="rect">
              <a:avLst/>
            </a:prstGeom>
          </p:spPr>
        </p:pic>
        <p:sp>
          <p:nvSpPr>
            <p:cNvPr id="5" name="ZoneTexte 4">
              <a:extLst>
                <a:ext uri="{FF2B5EF4-FFF2-40B4-BE49-F238E27FC236}">
                  <a16:creationId xmlns:a16="http://schemas.microsoft.com/office/drawing/2014/main" id="{8625D89E-F355-234F-912E-64D9B551C7DC}"/>
                </a:ext>
              </a:extLst>
            </p:cNvPr>
            <p:cNvSpPr txBox="1"/>
            <p:nvPr/>
          </p:nvSpPr>
          <p:spPr>
            <a:xfrm>
              <a:off x="3827348" y="1327638"/>
              <a:ext cx="2561420" cy="369332"/>
            </a:xfrm>
            <a:prstGeom prst="rect">
              <a:avLst/>
            </a:prstGeom>
            <a:noFill/>
          </p:spPr>
          <p:txBody>
            <a:bodyPr wrap="square" rtlCol="0">
              <a:spAutoFit/>
            </a:bodyPr>
            <a:lstStyle/>
            <a:p>
              <a:r>
                <a:rPr lang="fr-FR" i="1" dirty="0">
                  <a:solidFill>
                    <a:schemeClr val="bg1">
                      <a:lumMod val="75000"/>
                    </a:schemeClr>
                  </a:solidFill>
                </a:rPr>
                <a:t>DE  DK  ES   FR  GB </a:t>
              </a:r>
              <a:endParaRPr lang="en-US" i="1" dirty="0">
                <a:solidFill>
                  <a:schemeClr val="bg1">
                    <a:lumMod val="75000"/>
                  </a:schemeClr>
                </a:solidFill>
              </a:endParaRPr>
            </a:p>
          </p:txBody>
        </p:sp>
        <p:sp>
          <p:nvSpPr>
            <p:cNvPr id="8" name="ZoneTexte 7">
              <a:extLst>
                <a:ext uri="{FF2B5EF4-FFF2-40B4-BE49-F238E27FC236}">
                  <a16:creationId xmlns:a16="http://schemas.microsoft.com/office/drawing/2014/main" id="{29AE1944-5698-C7F6-052E-10E2ADD5C598}"/>
                </a:ext>
              </a:extLst>
            </p:cNvPr>
            <p:cNvSpPr txBox="1"/>
            <p:nvPr/>
          </p:nvSpPr>
          <p:spPr>
            <a:xfrm>
              <a:off x="3827348" y="2441595"/>
              <a:ext cx="2561420" cy="369332"/>
            </a:xfrm>
            <a:prstGeom prst="rect">
              <a:avLst/>
            </a:prstGeom>
            <a:noFill/>
          </p:spPr>
          <p:txBody>
            <a:bodyPr wrap="square" rtlCol="0">
              <a:spAutoFit/>
            </a:bodyPr>
            <a:lstStyle/>
            <a:p>
              <a:r>
                <a:rPr lang="fr-FR" i="1" dirty="0">
                  <a:solidFill>
                    <a:schemeClr val="bg1">
                      <a:lumMod val="75000"/>
                    </a:schemeClr>
                  </a:solidFill>
                </a:rPr>
                <a:t>IT    IE    NO  PT   SE </a:t>
              </a:r>
              <a:endParaRPr lang="en-US" i="1" dirty="0">
                <a:solidFill>
                  <a:schemeClr val="bg1">
                    <a:lumMod val="75000"/>
                  </a:schemeClr>
                </a:solidFill>
              </a:endParaRPr>
            </a:p>
          </p:txBody>
        </p:sp>
      </p:grpSp>
      <p:sp>
        <p:nvSpPr>
          <p:cNvPr id="10" name="ZoneTexte 9">
            <a:extLst>
              <a:ext uri="{FF2B5EF4-FFF2-40B4-BE49-F238E27FC236}">
                <a16:creationId xmlns:a16="http://schemas.microsoft.com/office/drawing/2014/main" id="{A83513F5-82CE-D252-69C7-C67CC811CC50}"/>
              </a:ext>
            </a:extLst>
          </p:cNvPr>
          <p:cNvSpPr txBox="1"/>
          <p:nvPr/>
        </p:nvSpPr>
        <p:spPr>
          <a:xfrm>
            <a:off x="661736" y="973085"/>
            <a:ext cx="1838965" cy="369332"/>
          </a:xfrm>
          <a:prstGeom prst="rect">
            <a:avLst/>
          </a:prstGeom>
          <a:noFill/>
        </p:spPr>
        <p:txBody>
          <a:bodyPr wrap="none" rtlCol="0">
            <a:spAutoFit/>
          </a:bodyPr>
          <a:lstStyle/>
          <a:p>
            <a:r>
              <a:rPr lang="fr-FR" b="1" dirty="0"/>
              <a:t>ECHANTILLON</a:t>
            </a:r>
            <a:endParaRPr lang="en-US" b="1" dirty="0"/>
          </a:p>
        </p:txBody>
      </p:sp>
      <p:sp>
        <p:nvSpPr>
          <p:cNvPr id="11" name="ZoneTexte 10">
            <a:extLst>
              <a:ext uri="{FF2B5EF4-FFF2-40B4-BE49-F238E27FC236}">
                <a16:creationId xmlns:a16="http://schemas.microsoft.com/office/drawing/2014/main" id="{3C2843E4-BFAA-59C9-B3F5-1A248127F9BB}"/>
              </a:ext>
            </a:extLst>
          </p:cNvPr>
          <p:cNvSpPr txBox="1"/>
          <p:nvPr/>
        </p:nvSpPr>
        <p:spPr>
          <a:xfrm>
            <a:off x="732992" y="1679273"/>
            <a:ext cx="1696452" cy="646331"/>
          </a:xfrm>
          <a:prstGeom prst="rect">
            <a:avLst/>
          </a:prstGeom>
          <a:noFill/>
        </p:spPr>
        <p:txBody>
          <a:bodyPr wrap="square" rtlCol="0">
            <a:spAutoFit/>
          </a:bodyPr>
          <a:lstStyle/>
          <a:p>
            <a:pPr algn="ctr"/>
            <a:r>
              <a:rPr lang="fr-FR" b="1" dirty="0"/>
              <a:t>11</a:t>
            </a:r>
            <a:r>
              <a:rPr lang="fr-FR" dirty="0"/>
              <a:t> pays représentés</a:t>
            </a:r>
            <a:endParaRPr lang="en-US" dirty="0"/>
          </a:p>
        </p:txBody>
      </p:sp>
      <p:sp>
        <p:nvSpPr>
          <p:cNvPr id="12" name="ZoneTexte 11">
            <a:extLst>
              <a:ext uri="{FF2B5EF4-FFF2-40B4-BE49-F238E27FC236}">
                <a16:creationId xmlns:a16="http://schemas.microsoft.com/office/drawing/2014/main" id="{DD4A63F5-253F-3DE6-4825-3F0CF1D4A118}"/>
              </a:ext>
            </a:extLst>
          </p:cNvPr>
          <p:cNvSpPr txBox="1"/>
          <p:nvPr/>
        </p:nvSpPr>
        <p:spPr>
          <a:xfrm>
            <a:off x="756406" y="3722521"/>
            <a:ext cx="3767468" cy="646331"/>
          </a:xfrm>
          <a:prstGeom prst="rect">
            <a:avLst/>
          </a:prstGeom>
          <a:noFill/>
        </p:spPr>
        <p:txBody>
          <a:bodyPr wrap="square" rtlCol="0">
            <a:spAutoFit/>
          </a:bodyPr>
          <a:lstStyle/>
          <a:p>
            <a:r>
              <a:rPr lang="fr-FR" b="1" dirty="0"/>
              <a:t>24</a:t>
            </a:r>
            <a:r>
              <a:rPr lang="fr-FR" dirty="0"/>
              <a:t> développeurs</a:t>
            </a:r>
          </a:p>
          <a:p>
            <a:r>
              <a:rPr lang="fr-FR" b="1" dirty="0"/>
              <a:t>5</a:t>
            </a:r>
            <a:r>
              <a:rPr lang="fr-FR" dirty="0"/>
              <a:t> gestionnaires de sites pilotes</a:t>
            </a:r>
            <a:endParaRPr lang="en-US" dirty="0"/>
          </a:p>
        </p:txBody>
      </p:sp>
      <p:graphicFrame>
        <p:nvGraphicFramePr>
          <p:cNvPr id="13" name="Graphique 12">
            <a:extLst>
              <a:ext uri="{FF2B5EF4-FFF2-40B4-BE49-F238E27FC236}">
                <a16:creationId xmlns:a16="http://schemas.microsoft.com/office/drawing/2014/main" id="{F866CE6D-051F-4E1F-F338-D01A7AE4A150}"/>
              </a:ext>
            </a:extLst>
          </p:cNvPr>
          <p:cNvGraphicFramePr>
            <a:graphicFrameLocks/>
          </p:cNvGraphicFramePr>
          <p:nvPr/>
        </p:nvGraphicFramePr>
        <p:xfrm>
          <a:off x="6620073" y="1265009"/>
          <a:ext cx="4641485" cy="3285577"/>
        </p:xfrm>
        <a:graphic>
          <a:graphicData uri="http://schemas.openxmlformats.org/drawingml/2006/chart">
            <c:chart xmlns:c="http://schemas.openxmlformats.org/drawingml/2006/chart" xmlns:r="http://schemas.openxmlformats.org/officeDocument/2006/relationships" r:id="rId4"/>
          </a:graphicData>
        </a:graphic>
      </p:graphicFrame>
      <p:sp>
        <p:nvSpPr>
          <p:cNvPr id="14" name="ZoneTexte 13">
            <a:extLst>
              <a:ext uri="{FF2B5EF4-FFF2-40B4-BE49-F238E27FC236}">
                <a16:creationId xmlns:a16="http://schemas.microsoft.com/office/drawing/2014/main" id="{C0F57517-254B-96CC-EB6E-F1A849A4C91B}"/>
              </a:ext>
            </a:extLst>
          </p:cNvPr>
          <p:cNvSpPr txBox="1"/>
          <p:nvPr/>
        </p:nvSpPr>
        <p:spPr>
          <a:xfrm>
            <a:off x="6396792" y="868923"/>
            <a:ext cx="5795208" cy="369332"/>
          </a:xfrm>
          <a:prstGeom prst="rect">
            <a:avLst/>
          </a:prstGeom>
          <a:noFill/>
        </p:spPr>
        <p:txBody>
          <a:bodyPr wrap="square" rtlCol="0">
            <a:spAutoFit/>
          </a:bodyPr>
          <a:lstStyle/>
          <a:p>
            <a:r>
              <a:rPr lang="fr-FR" b="1" dirty="0"/>
              <a:t>Niveau de maturité technologique des cas d’étude</a:t>
            </a:r>
            <a:endParaRPr lang="en-US" b="1" dirty="0"/>
          </a:p>
        </p:txBody>
      </p:sp>
      <p:sp>
        <p:nvSpPr>
          <p:cNvPr id="15" name="ZoneTexte 14">
            <a:extLst>
              <a:ext uri="{FF2B5EF4-FFF2-40B4-BE49-F238E27FC236}">
                <a16:creationId xmlns:a16="http://schemas.microsoft.com/office/drawing/2014/main" id="{7C2675D3-117A-24AE-6449-7E06AC2933CE}"/>
              </a:ext>
            </a:extLst>
          </p:cNvPr>
          <p:cNvSpPr txBox="1"/>
          <p:nvPr/>
        </p:nvSpPr>
        <p:spPr>
          <a:xfrm>
            <a:off x="6396792" y="4577340"/>
            <a:ext cx="7812843" cy="646331"/>
          </a:xfrm>
          <a:prstGeom prst="rect">
            <a:avLst/>
          </a:prstGeom>
          <a:noFill/>
        </p:spPr>
        <p:txBody>
          <a:bodyPr wrap="square" rtlCol="0">
            <a:spAutoFit/>
          </a:bodyPr>
          <a:lstStyle/>
          <a:p>
            <a:r>
              <a:rPr lang="fr-FR" b="1" dirty="0">
                <a:solidFill>
                  <a:srgbClr val="0685FF"/>
                </a:solidFill>
              </a:rPr>
              <a:t>TRL : </a:t>
            </a:r>
            <a:r>
              <a:rPr lang="fr-FR" b="1" dirty="0" err="1">
                <a:solidFill>
                  <a:srgbClr val="0685FF"/>
                </a:solidFill>
              </a:rPr>
              <a:t>Technology</a:t>
            </a:r>
            <a:r>
              <a:rPr lang="fr-FR" b="1" dirty="0">
                <a:solidFill>
                  <a:srgbClr val="0685FF"/>
                </a:solidFill>
              </a:rPr>
              <a:t> </a:t>
            </a:r>
            <a:r>
              <a:rPr lang="fr-FR" b="1" dirty="0" err="1">
                <a:solidFill>
                  <a:srgbClr val="0685FF"/>
                </a:solidFill>
              </a:rPr>
              <a:t>Readiness</a:t>
            </a:r>
            <a:r>
              <a:rPr lang="fr-FR" b="1" dirty="0">
                <a:solidFill>
                  <a:srgbClr val="0685FF"/>
                </a:solidFill>
              </a:rPr>
              <a:t> </a:t>
            </a:r>
            <a:r>
              <a:rPr lang="fr-FR" b="1" dirty="0" err="1">
                <a:solidFill>
                  <a:srgbClr val="0685FF"/>
                </a:solidFill>
              </a:rPr>
              <a:t>Level</a:t>
            </a:r>
            <a:r>
              <a:rPr lang="fr-FR" b="1" dirty="0">
                <a:solidFill>
                  <a:srgbClr val="0685FF"/>
                </a:solidFill>
              </a:rPr>
              <a:t> </a:t>
            </a:r>
          </a:p>
          <a:p>
            <a:r>
              <a:rPr lang="fr-FR" i="1" dirty="0">
                <a:solidFill>
                  <a:srgbClr val="0685FF"/>
                </a:solidFill>
              </a:rPr>
              <a:t>Niveau de maturité technologique</a:t>
            </a:r>
            <a:endParaRPr lang="en-US" i="1" dirty="0">
              <a:solidFill>
                <a:srgbClr val="0685FF"/>
              </a:solidFill>
            </a:endParaRPr>
          </a:p>
        </p:txBody>
      </p:sp>
      <p:sp>
        <p:nvSpPr>
          <p:cNvPr id="16" name="ZoneTexte 15">
            <a:extLst>
              <a:ext uri="{FF2B5EF4-FFF2-40B4-BE49-F238E27FC236}">
                <a16:creationId xmlns:a16="http://schemas.microsoft.com/office/drawing/2014/main" id="{B5F3022D-9979-71BE-857D-455A4C23D26A}"/>
              </a:ext>
            </a:extLst>
          </p:cNvPr>
          <p:cNvSpPr txBox="1"/>
          <p:nvPr/>
        </p:nvSpPr>
        <p:spPr>
          <a:xfrm>
            <a:off x="6950244" y="5291853"/>
            <a:ext cx="5310108" cy="1200329"/>
          </a:xfrm>
          <a:prstGeom prst="rect">
            <a:avLst/>
          </a:prstGeom>
          <a:noFill/>
        </p:spPr>
        <p:txBody>
          <a:bodyPr wrap="none" rtlCol="0">
            <a:spAutoFit/>
          </a:bodyPr>
          <a:lstStyle/>
          <a:p>
            <a:r>
              <a:rPr lang="fr-FR" i="1" dirty="0">
                <a:solidFill>
                  <a:srgbClr val="0685FF"/>
                </a:solidFill>
              </a:rPr>
              <a:t>TRL 9 : Lancement industriel (éolien en mer posé)</a:t>
            </a:r>
          </a:p>
          <a:p>
            <a:r>
              <a:rPr lang="fr-FR" i="1" dirty="0">
                <a:solidFill>
                  <a:srgbClr val="0685FF"/>
                </a:solidFill>
              </a:rPr>
              <a:t>TRL7 : Site pilote</a:t>
            </a:r>
          </a:p>
          <a:p>
            <a:r>
              <a:rPr lang="fr-FR" i="1" dirty="0">
                <a:solidFill>
                  <a:srgbClr val="0685FF"/>
                </a:solidFill>
              </a:rPr>
              <a:t>TRL 5-6 : démonstrateurs de technologies</a:t>
            </a:r>
            <a:endParaRPr lang="en-US" i="1" dirty="0">
              <a:solidFill>
                <a:srgbClr val="0685FF"/>
              </a:solidFill>
            </a:endParaRPr>
          </a:p>
          <a:p>
            <a:r>
              <a:rPr lang="fr-FR" i="1" dirty="0">
                <a:solidFill>
                  <a:srgbClr val="0685FF"/>
                </a:solidFill>
              </a:rPr>
              <a:t>TRL 1 : Premières études scientifiques</a:t>
            </a:r>
          </a:p>
        </p:txBody>
      </p:sp>
      <p:cxnSp>
        <p:nvCxnSpPr>
          <p:cNvPr id="17" name="Connecteur droit avec flèche 16">
            <a:extLst>
              <a:ext uri="{FF2B5EF4-FFF2-40B4-BE49-F238E27FC236}">
                <a16:creationId xmlns:a16="http://schemas.microsoft.com/office/drawing/2014/main" id="{8BB15496-C332-91A8-0D00-E4FA4AF2008B}"/>
              </a:ext>
            </a:extLst>
          </p:cNvPr>
          <p:cNvCxnSpPr>
            <a:cxnSpLocks/>
          </p:cNvCxnSpPr>
          <p:nvPr/>
        </p:nvCxnSpPr>
        <p:spPr>
          <a:xfrm flipV="1">
            <a:off x="6646640" y="5291853"/>
            <a:ext cx="0" cy="1150242"/>
          </a:xfrm>
          <a:prstGeom prst="straightConnector1">
            <a:avLst/>
          </a:prstGeom>
          <a:ln w="57150">
            <a:solidFill>
              <a:srgbClr val="0685F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35463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a:xfrm>
            <a:off x="756406" y="117271"/>
            <a:ext cx="10679185" cy="495300"/>
          </a:xfrm>
        </p:spPr>
        <p:txBody>
          <a:bodyPr/>
          <a:lstStyle/>
          <a:p>
            <a:r>
              <a:rPr lang="fr-FR" dirty="0"/>
              <a:t>RESULTATS : APPROCHE TOP-DOWN</a:t>
            </a:r>
          </a:p>
        </p:txBody>
      </p:sp>
      <p:pic>
        <p:nvPicPr>
          <p:cNvPr id="3" name="Image 2">
            <a:extLst>
              <a:ext uri="{FF2B5EF4-FFF2-40B4-BE49-F238E27FC236}">
                <a16:creationId xmlns:a16="http://schemas.microsoft.com/office/drawing/2014/main" id="{87821794-6649-9CE0-13D4-6C3FDF895B18}"/>
              </a:ext>
            </a:extLst>
          </p:cNvPr>
          <p:cNvPicPr>
            <a:picLocks noChangeAspect="1"/>
          </p:cNvPicPr>
          <p:nvPr/>
        </p:nvPicPr>
        <p:blipFill rotWithShape="1">
          <a:blip r:embed="rId3"/>
          <a:srcRect r="45915"/>
          <a:stretch/>
        </p:blipFill>
        <p:spPr>
          <a:xfrm>
            <a:off x="280084" y="1751714"/>
            <a:ext cx="6291046" cy="3354572"/>
          </a:xfrm>
          <a:prstGeom prst="rect">
            <a:avLst/>
          </a:prstGeom>
        </p:spPr>
      </p:pic>
      <p:sp>
        <p:nvSpPr>
          <p:cNvPr id="6" name="ZoneTexte 5">
            <a:extLst>
              <a:ext uri="{FF2B5EF4-FFF2-40B4-BE49-F238E27FC236}">
                <a16:creationId xmlns:a16="http://schemas.microsoft.com/office/drawing/2014/main" id="{5BF6F46B-E4E5-0154-E4B1-37B0099FF754}"/>
              </a:ext>
            </a:extLst>
          </p:cNvPr>
          <p:cNvSpPr txBox="1"/>
          <p:nvPr/>
        </p:nvSpPr>
        <p:spPr>
          <a:xfrm>
            <a:off x="9866812" y="6135323"/>
            <a:ext cx="2325188" cy="338554"/>
          </a:xfrm>
          <a:prstGeom prst="rect">
            <a:avLst/>
          </a:prstGeom>
          <a:noFill/>
        </p:spPr>
        <p:txBody>
          <a:bodyPr wrap="square" rtlCol="0">
            <a:spAutoFit/>
          </a:bodyPr>
          <a:lstStyle/>
          <a:p>
            <a:r>
              <a:rPr lang="fr-FR" sz="1600" i="1" dirty="0" err="1">
                <a:solidFill>
                  <a:schemeClr val="bg1">
                    <a:lumMod val="65000"/>
                  </a:schemeClr>
                </a:solidFill>
              </a:rPr>
              <a:t>Apolonia</a:t>
            </a:r>
            <a:r>
              <a:rPr lang="fr-FR" sz="1600" i="1" dirty="0">
                <a:solidFill>
                  <a:schemeClr val="bg1">
                    <a:lumMod val="65000"/>
                  </a:schemeClr>
                </a:solidFill>
              </a:rPr>
              <a:t> et al. 2021</a:t>
            </a:r>
            <a:endParaRPr lang="en-US" sz="1600" i="1" dirty="0">
              <a:solidFill>
                <a:schemeClr val="bg1">
                  <a:lumMod val="65000"/>
                </a:schemeClr>
              </a:solidFill>
            </a:endParaRPr>
          </a:p>
        </p:txBody>
      </p:sp>
      <p:grpSp>
        <p:nvGrpSpPr>
          <p:cNvPr id="5" name="Groupe 4">
            <a:extLst>
              <a:ext uri="{FF2B5EF4-FFF2-40B4-BE49-F238E27FC236}">
                <a16:creationId xmlns:a16="http://schemas.microsoft.com/office/drawing/2014/main" id="{56111E5F-2FF8-EB6C-7FE2-29A1A3B0EBBE}"/>
              </a:ext>
            </a:extLst>
          </p:cNvPr>
          <p:cNvGrpSpPr/>
          <p:nvPr/>
        </p:nvGrpSpPr>
        <p:grpSpPr>
          <a:xfrm>
            <a:off x="1060988" y="1055051"/>
            <a:ext cx="314133" cy="369332"/>
            <a:chOff x="2152340" y="1117185"/>
            <a:chExt cx="314133" cy="369332"/>
          </a:xfrm>
        </p:grpSpPr>
        <p:pic>
          <p:nvPicPr>
            <p:cNvPr id="7" name="Graphique 6">
              <a:extLst>
                <a:ext uri="{FF2B5EF4-FFF2-40B4-BE49-F238E27FC236}">
                  <a16:creationId xmlns:a16="http://schemas.microsoft.com/office/drawing/2014/main" id="{2E2DC12B-1268-25DE-88BD-CF8EED65C0D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74201" y="1147191"/>
              <a:ext cx="269186" cy="284568"/>
            </a:xfrm>
            <a:prstGeom prst="rect">
              <a:avLst/>
            </a:prstGeom>
          </p:spPr>
        </p:pic>
        <p:sp>
          <p:nvSpPr>
            <p:cNvPr id="8" name="ZoneTexte 7">
              <a:extLst>
                <a:ext uri="{FF2B5EF4-FFF2-40B4-BE49-F238E27FC236}">
                  <a16:creationId xmlns:a16="http://schemas.microsoft.com/office/drawing/2014/main" id="{E2A057FD-F568-1C82-9375-D892D928C20D}"/>
                </a:ext>
              </a:extLst>
            </p:cNvPr>
            <p:cNvSpPr txBox="1"/>
            <p:nvPr/>
          </p:nvSpPr>
          <p:spPr>
            <a:xfrm>
              <a:off x="2152340" y="1117185"/>
              <a:ext cx="314133"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grpSp>
      <p:sp>
        <p:nvSpPr>
          <p:cNvPr id="9" name="ZoneTexte 8">
            <a:extLst>
              <a:ext uri="{FF2B5EF4-FFF2-40B4-BE49-F238E27FC236}">
                <a16:creationId xmlns:a16="http://schemas.microsoft.com/office/drawing/2014/main" id="{E913A16B-5036-76AD-D02F-9ED7FD576F91}"/>
              </a:ext>
            </a:extLst>
          </p:cNvPr>
          <p:cNvSpPr txBox="1"/>
          <p:nvPr/>
        </p:nvSpPr>
        <p:spPr>
          <a:xfrm>
            <a:off x="1734842" y="1069382"/>
            <a:ext cx="10125854" cy="400110"/>
          </a:xfrm>
          <a:prstGeom prst="rect">
            <a:avLst/>
          </a:prstGeom>
          <a:noFill/>
        </p:spPr>
        <p:txBody>
          <a:bodyPr wrap="square" rtlCol="0">
            <a:spAutoFit/>
          </a:bodyPr>
          <a:lstStyle/>
          <a:p>
            <a:r>
              <a:rPr lang="fr-FR" sz="2000" b="1" dirty="0"/>
              <a:t>Synthèse comparative des contextes réglementaires et institutionnels en Europe</a:t>
            </a:r>
            <a:endParaRPr lang="en-US" sz="2000" b="1" dirty="0"/>
          </a:p>
        </p:txBody>
      </p:sp>
      <p:pic>
        <p:nvPicPr>
          <p:cNvPr id="11" name="Image 10">
            <a:extLst>
              <a:ext uri="{FF2B5EF4-FFF2-40B4-BE49-F238E27FC236}">
                <a16:creationId xmlns:a16="http://schemas.microsoft.com/office/drawing/2014/main" id="{6FE3CF4B-C614-D204-D2E7-370FE04B639A}"/>
              </a:ext>
            </a:extLst>
          </p:cNvPr>
          <p:cNvPicPr>
            <a:picLocks noChangeAspect="1"/>
          </p:cNvPicPr>
          <p:nvPr/>
        </p:nvPicPr>
        <p:blipFill>
          <a:blip r:embed="rId6"/>
          <a:stretch>
            <a:fillRect/>
          </a:stretch>
        </p:blipFill>
        <p:spPr>
          <a:xfrm>
            <a:off x="3007931" y="1649506"/>
            <a:ext cx="5428752" cy="3863787"/>
          </a:xfrm>
          <a:prstGeom prst="rect">
            <a:avLst/>
          </a:prstGeom>
        </p:spPr>
      </p:pic>
      <p:sp>
        <p:nvSpPr>
          <p:cNvPr id="12" name="ZoneTexte 11">
            <a:extLst>
              <a:ext uri="{FF2B5EF4-FFF2-40B4-BE49-F238E27FC236}">
                <a16:creationId xmlns:a16="http://schemas.microsoft.com/office/drawing/2014/main" id="{55812211-313C-C06D-2BB6-34C5DD677FD6}"/>
              </a:ext>
            </a:extLst>
          </p:cNvPr>
          <p:cNvSpPr txBox="1"/>
          <p:nvPr/>
        </p:nvSpPr>
        <p:spPr>
          <a:xfrm>
            <a:off x="2546683" y="714779"/>
            <a:ext cx="7098630" cy="369332"/>
          </a:xfrm>
          <a:prstGeom prst="rect">
            <a:avLst/>
          </a:prstGeom>
          <a:noFill/>
        </p:spPr>
        <p:txBody>
          <a:bodyPr wrap="square" rtlCol="0">
            <a:spAutoFit/>
          </a:bodyPr>
          <a:lstStyle/>
          <a:p>
            <a:r>
              <a:rPr lang="fr-FR" i="1" dirty="0"/>
              <a:t>Les verrous soulevés par le cadre légal, institutionnel et politique</a:t>
            </a:r>
          </a:p>
        </p:txBody>
      </p:sp>
    </p:spTree>
    <p:extLst>
      <p:ext uri="{BB962C8B-B14F-4D97-AF65-F5344CB8AC3E}">
        <p14:creationId xmlns:p14="http://schemas.microsoft.com/office/powerpoint/2010/main" val="3112507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a:extLst>
              <a:ext uri="{FF2B5EF4-FFF2-40B4-BE49-F238E27FC236}">
                <a16:creationId xmlns:a16="http://schemas.microsoft.com/office/drawing/2014/main" id="{87821794-6649-9CE0-13D4-6C3FDF895B18}"/>
              </a:ext>
            </a:extLst>
          </p:cNvPr>
          <p:cNvPicPr>
            <a:picLocks noChangeAspect="1"/>
          </p:cNvPicPr>
          <p:nvPr/>
        </p:nvPicPr>
        <p:blipFill rotWithShape="1">
          <a:blip r:embed="rId3"/>
          <a:srcRect r="45915"/>
          <a:stretch/>
        </p:blipFill>
        <p:spPr>
          <a:xfrm>
            <a:off x="280084" y="1751714"/>
            <a:ext cx="6291046" cy="3354572"/>
          </a:xfrm>
          <a:prstGeom prst="rect">
            <a:avLst/>
          </a:prstGeom>
        </p:spPr>
      </p:pic>
      <p:sp>
        <p:nvSpPr>
          <p:cNvPr id="6" name="ZoneTexte 5">
            <a:extLst>
              <a:ext uri="{FF2B5EF4-FFF2-40B4-BE49-F238E27FC236}">
                <a16:creationId xmlns:a16="http://schemas.microsoft.com/office/drawing/2014/main" id="{5BF6F46B-E4E5-0154-E4B1-37B0099FF754}"/>
              </a:ext>
            </a:extLst>
          </p:cNvPr>
          <p:cNvSpPr txBox="1"/>
          <p:nvPr/>
        </p:nvSpPr>
        <p:spPr>
          <a:xfrm>
            <a:off x="9866812" y="6135323"/>
            <a:ext cx="2325188" cy="338554"/>
          </a:xfrm>
          <a:prstGeom prst="rect">
            <a:avLst/>
          </a:prstGeom>
          <a:noFill/>
        </p:spPr>
        <p:txBody>
          <a:bodyPr wrap="square" rtlCol="0">
            <a:spAutoFit/>
          </a:bodyPr>
          <a:lstStyle/>
          <a:p>
            <a:r>
              <a:rPr lang="fr-FR" sz="1600" i="1" dirty="0" err="1">
                <a:solidFill>
                  <a:schemeClr val="bg1">
                    <a:lumMod val="65000"/>
                  </a:schemeClr>
                </a:solidFill>
              </a:rPr>
              <a:t>Apolonia</a:t>
            </a:r>
            <a:r>
              <a:rPr lang="fr-FR" sz="1600" i="1" dirty="0">
                <a:solidFill>
                  <a:schemeClr val="bg1">
                    <a:lumMod val="65000"/>
                  </a:schemeClr>
                </a:solidFill>
              </a:rPr>
              <a:t> et al. 2021</a:t>
            </a:r>
            <a:endParaRPr lang="en-US" sz="1600" i="1" dirty="0">
              <a:solidFill>
                <a:schemeClr val="bg1">
                  <a:lumMod val="65000"/>
                </a:schemeClr>
              </a:solidFill>
            </a:endParaRPr>
          </a:p>
        </p:txBody>
      </p:sp>
      <p:pic>
        <p:nvPicPr>
          <p:cNvPr id="11" name="Image 10">
            <a:extLst>
              <a:ext uri="{FF2B5EF4-FFF2-40B4-BE49-F238E27FC236}">
                <a16:creationId xmlns:a16="http://schemas.microsoft.com/office/drawing/2014/main" id="{6FE3CF4B-C614-D204-D2E7-370FE04B639A}"/>
              </a:ext>
            </a:extLst>
          </p:cNvPr>
          <p:cNvPicPr>
            <a:picLocks noChangeAspect="1"/>
          </p:cNvPicPr>
          <p:nvPr/>
        </p:nvPicPr>
        <p:blipFill>
          <a:blip r:embed="rId4"/>
          <a:stretch>
            <a:fillRect/>
          </a:stretch>
        </p:blipFill>
        <p:spPr>
          <a:xfrm>
            <a:off x="3007931" y="1649506"/>
            <a:ext cx="5428752" cy="3863787"/>
          </a:xfrm>
          <a:prstGeom prst="rect">
            <a:avLst/>
          </a:prstGeom>
        </p:spPr>
      </p:pic>
      <p:pic>
        <p:nvPicPr>
          <p:cNvPr id="10" name="Image 9">
            <a:extLst>
              <a:ext uri="{FF2B5EF4-FFF2-40B4-BE49-F238E27FC236}">
                <a16:creationId xmlns:a16="http://schemas.microsoft.com/office/drawing/2014/main" id="{F62A5075-0081-9915-1E32-BE970BB67A92}"/>
              </a:ext>
            </a:extLst>
          </p:cNvPr>
          <p:cNvPicPr>
            <a:picLocks noChangeAspect="1"/>
          </p:cNvPicPr>
          <p:nvPr/>
        </p:nvPicPr>
        <p:blipFill>
          <a:blip r:embed="rId5"/>
          <a:stretch>
            <a:fillRect/>
          </a:stretch>
        </p:blipFill>
        <p:spPr>
          <a:xfrm>
            <a:off x="8139953" y="1622611"/>
            <a:ext cx="3119717" cy="3523962"/>
          </a:xfrm>
          <a:prstGeom prst="rect">
            <a:avLst/>
          </a:prstGeom>
        </p:spPr>
      </p:pic>
      <p:grpSp>
        <p:nvGrpSpPr>
          <p:cNvPr id="15" name="Groupe 14">
            <a:extLst>
              <a:ext uri="{FF2B5EF4-FFF2-40B4-BE49-F238E27FC236}">
                <a16:creationId xmlns:a16="http://schemas.microsoft.com/office/drawing/2014/main" id="{DD50F251-BC2C-BE6B-4DAD-2321551772A0}"/>
              </a:ext>
            </a:extLst>
          </p:cNvPr>
          <p:cNvGrpSpPr/>
          <p:nvPr/>
        </p:nvGrpSpPr>
        <p:grpSpPr>
          <a:xfrm>
            <a:off x="1060988" y="1055051"/>
            <a:ext cx="314133" cy="369332"/>
            <a:chOff x="2152340" y="1117185"/>
            <a:chExt cx="314133" cy="369332"/>
          </a:xfrm>
        </p:grpSpPr>
        <p:pic>
          <p:nvPicPr>
            <p:cNvPr id="16" name="Graphique 15">
              <a:extLst>
                <a:ext uri="{FF2B5EF4-FFF2-40B4-BE49-F238E27FC236}">
                  <a16:creationId xmlns:a16="http://schemas.microsoft.com/office/drawing/2014/main" id="{E2A3A37E-8158-7806-BEEC-60F4A59B1DF9}"/>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174201" y="1147191"/>
              <a:ext cx="269186" cy="284568"/>
            </a:xfrm>
            <a:prstGeom prst="rect">
              <a:avLst/>
            </a:prstGeom>
          </p:spPr>
        </p:pic>
        <p:sp>
          <p:nvSpPr>
            <p:cNvPr id="17" name="ZoneTexte 16">
              <a:extLst>
                <a:ext uri="{FF2B5EF4-FFF2-40B4-BE49-F238E27FC236}">
                  <a16:creationId xmlns:a16="http://schemas.microsoft.com/office/drawing/2014/main" id="{2EBA51DE-ADE3-5FB5-7B93-3ABAA6AEBEC5}"/>
                </a:ext>
              </a:extLst>
            </p:cNvPr>
            <p:cNvSpPr txBox="1"/>
            <p:nvPr/>
          </p:nvSpPr>
          <p:spPr>
            <a:xfrm>
              <a:off x="2152340" y="1117185"/>
              <a:ext cx="314133" cy="369332"/>
            </a:xfrm>
            <a:prstGeom prst="rect">
              <a:avLst/>
            </a:prstGeom>
            <a:noFill/>
          </p:spPr>
          <p:txBody>
            <a:bodyPr wrap="square" rtlCol="0">
              <a:spAutoFit/>
            </a:bodyPr>
            <a:lstStyle/>
            <a:p>
              <a:r>
                <a:rPr lang="fr-FR" dirty="0">
                  <a:solidFill>
                    <a:schemeClr val="bg1"/>
                  </a:solidFill>
                </a:rPr>
                <a:t>1</a:t>
              </a:r>
              <a:endParaRPr lang="en-US" dirty="0">
                <a:solidFill>
                  <a:schemeClr val="bg1"/>
                </a:solidFill>
              </a:endParaRPr>
            </a:p>
          </p:txBody>
        </p:sp>
      </p:grpSp>
      <p:sp>
        <p:nvSpPr>
          <p:cNvPr id="18" name="ZoneTexte 17">
            <a:extLst>
              <a:ext uri="{FF2B5EF4-FFF2-40B4-BE49-F238E27FC236}">
                <a16:creationId xmlns:a16="http://schemas.microsoft.com/office/drawing/2014/main" id="{9F6CC4EF-584F-0C10-CCBE-4066F47A5C80}"/>
              </a:ext>
            </a:extLst>
          </p:cNvPr>
          <p:cNvSpPr txBox="1"/>
          <p:nvPr/>
        </p:nvSpPr>
        <p:spPr>
          <a:xfrm>
            <a:off x="1734842" y="1069382"/>
            <a:ext cx="10125854" cy="400110"/>
          </a:xfrm>
          <a:prstGeom prst="rect">
            <a:avLst/>
          </a:prstGeom>
          <a:noFill/>
        </p:spPr>
        <p:txBody>
          <a:bodyPr wrap="square" rtlCol="0">
            <a:spAutoFit/>
          </a:bodyPr>
          <a:lstStyle/>
          <a:p>
            <a:r>
              <a:rPr lang="fr-FR" sz="2000" b="1" dirty="0"/>
              <a:t>Synthèse comparative des contextes réglementaires et institutionnels en Europe</a:t>
            </a:r>
            <a:endParaRPr lang="en-US" sz="2000" b="1" dirty="0"/>
          </a:p>
        </p:txBody>
      </p:sp>
      <p:sp>
        <p:nvSpPr>
          <p:cNvPr id="19" name="ZoneTexte 18">
            <a:extLst>
              <a:ext uri="{FF2B5EF4-FFF2-40B4-BE49-F238E27FC236}">
                <a16:creationId xmlns:a16="http://schemas.microsoft.com/office/drawing/2014/main" id="{C57A80C2-EC57-593B-9FAC-61A8C4F5D915}"/>
              </a:ext>
            </a:extLst>
          </p:cNvPr>
          <p:cNvSpPr txBox="1"/>
          <p:nvPr/>
        </p:nvSpPr>
        <p:spPr>
          <a:xfrm>
            <a:off x="2546683" y="714779"/>
            <a:ext cx="7098630" cy="369332"/>
          </a:xfrm>
          <a:prstGeom prst="rect">
            <a:avLst/>
          </a:prstGeom>
          <a:noFill/>
        </p:spPr>
        <p:txBody>
          <a:bodyPr wrap="square" rtlCol="0">
            <a:spAutoFit/>
          </a:bodyPr>
          <a:lstStyle/>
          <a:p>
            <a:r>
              <a:rPr lang="fr-FR" i="1" dirty="0"/>
              <a:t>Les verrous soulevés par le cadre légal, institutionnel et politique</a:t>
            </a:r>
          </a:p>
        </p:txBody>
      </p:sp>
      <p:sp>
        <p:nvSpPr>
          <p:cNvPr id="20" name="Espace réservé du texte 1">
            <a:extLst>
              <a:ext uri="{FF2B5EF4-FFF2-40B4-BE49-F238E27FC236}">
                <a16:creationId xmlns:a16="http://schemas.microsoft.com/office/drawing/2014/main" id="{2D051A0F-7C0D-A2F3-86A1-8C34280AEDAD}"/>
              </a:ext>
            </a:extLst>
          </p:cNvPr>
          <p:cNvSpPr>
            <a:spLocks noGrp="1"/>
          </p:cNvSpPr>
          <p:nvPr>
            <p:ph type="body" sz="quarter" idx="10"/>
          </p:nvPr>
        </p:nvSpPr>
        <p:spPr>
          <a:xfrm>
            <a:off x="756405" y="123081"/>
            <a:ext cx="10679185" cy="495300"/>
          </a:xfrm>
        </p:spPr>
        <p:txBody>
          <a:bodyPr/>
          <a:lstStyle/>
          <a:p>
            <a:r>
              <a:rPr lang="fr-FR" dirty="0"/>
              <a:t>RESULTATS : APPROCHE TOP-DOWN</a:t>
            </a:r>
          </a:p>
        </p:txBody>
      </p:sp>
    </p:spTree>
    <p:extLst>
      <p:ext uri="{BB962C8B-B14F-4D97-AF65-F5344CB8AC3E}">
        <p14:creationId xmlns:p14="http://schemas.microsoft.com/office/powerpoint/2010/main" val="212025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RESULTATS : APPROCHE TOP-DOWN</a:t>
            </a:r>
          </a:p>
        </p:txBody>
      </p:sp>
      <p:pic>
        <p:nvPicPr>
          <p:cNvPr id="5" name="Image 4">
            <a:extLst>
              <a:ext uri="{FF2B5EF4-FFF2-40B4-BE49-F238E27FC236}">
                <a16:creationId xmlns:a16="http://schemas.microsoft.com/office/drawing/2014/main" id="{0985EB03-B3DF-4F73-2F02-DC8EA57D7688}"/>
              </a:ext>
            </a:extLst>
          </p:cNvPr>
          <p:cNvPicPr>
            <a:picLocks noChangeAspect="1"/>
          </p:cNvPicPr>
          <p:nvPr/>
        </p:nvPicPr>
        <p:blipFill>
          <a:blip r:embed="rId3"/>
          <a:stretch>
            <a:fillRect/>
          </a:stretch>
        </p:blipFill>
        <p:spPr>
          <a:xfrm>
            <a:off x="756406" y="2154910"/>
            <a:ext cx="10626502" cy="4149690"/>
          </a:xfrm>
          <a:prstGeom prst="rect">
            <a:avLst/>
          </a:prstGeom>
        </p:spPr>
      </p:pic>
      <p:sp>
        <p:nvSpPr>
          <p:cNvPr id="6" name="ZoneTexte 5">
            <a:extLst>
              <a:ext uri="{FF2B5EF4-FFF2-40B4-BE49-F238E27FC236}">
                <a16:creationId xmlns:a16="http://schemas.microsoft.com/office/drawing/2014/main" id="{9BDEE01A-BB5F-B2AB-E372-1923C6AA388B}"/>
              </a:ext>
            </a:extLst>
          </p:cNvPr>
          <p:cNvSpPr txBox="1"/>
          <p:nvPr/>
        </p:nvSpPr>
        <p:spPr>
          <a:xfrm>
            <a:off x="2890489" y="1693245"/>
            <a:ext cx="1053737" cy="461665"/>
          </a:xfrm>
          <a:prstGeom prst="rect">
            <a:avLst/>
          </a:prstGeom>
          <a:noFill/>
        </p:spPr>
        <p:txBody>
          <a:bodyPr wrap="square" rtlCol="0">
            <a:spAutoFit/>
          </a:bodyPr>
          <a:lstStyle/>
          <a:p>
            <a:pPr algn="ctr"/>
            <a:r>
              <a:rPr lang="fr-FR" sz="1200" i="1" dirty="0">
                <a:solidFill>
                  <a:schemeClr val="bg1">
                    <a:lumMod val="50000"/>
                  </a:schemeClr>
                </a:solidFill>
              </a:rPr>
              <a:t>N’est pas un obstacle</a:t>
            </a:r>
            <a:endParaRPr lang="en-US" sz="1200" i="1" dirty="0">
              <a:solidFill>
                <a:schemeClr val="bg1">
                  <a:lumMod val="50000"/>
                </a:schemeClr>
              </a:solidFill>
            </a:endParaRPr>
          </a:p>
        </p:txBody>
      </p:sp>
      <p:sp>
        <p:nvSpPr>
          <p:cNvPr id="7" name="ZoneTexte 6">
            <a:extLst>
              <a:ext uri="{FF2B5EF4-FFF2-40B4-BE49-F238E27FC236}">
                <a16:creationId xmlns:a16="http://schemas.microsoft.com/office/drawing/2014/main" id="{1E44D7B3-8A9E-737A-383A-FCF29D5F06E5}"/>
              </a:ext>
            </a:extLst>
          </p:cNvPr>
          <p:cNvSpPr txBox="1"/>
          <p:nvPr/>
        </p:nvSpPr>
        <p:spPr>
          <a:xfrm>
            <a:off x="10206849" y="1693245"/>
            <a:ext cx="1053737" cy="461665"/>
          </a:xfrm>
          <a:prstGeom prst="rect">
            <a:avLst/>
          </a:prstGeom>
          <a:noFill/>
        </p:spPr>
        <p:txBody>
          <a:bodyPr wrap="square" rtlCol="0">
            <a:spAutoFit/>
          </a:bodyPr>
          <a:lstStyle/>
          <a:p>
            <a:pPr algn="ctr"/>
            <a:r>
              <a:rPr lang="fr-FR" sz="1200" i="1" dirty="0">
                <a:solidFill>
                  <a:schemeClr val="bg1">
                    <a:lumMod val="50000"/>
                  </a:schemeClr>
                </a:solidFill>
              </a:rPr>
              <a:t>Obstacle important</a:t>
            </a:r>
            <a:endParaRPr lang="en-US" sz="1200" i="1" dirty="0">
              <a:solidFill>
                <a:schemeClr val="bg1">
                  <a:lumMod val="50000"/>
                </a:schemeClr>
              </a:solidFill>
            </a:endParaRPr>
          </a:p>
        </p:txBody>
      </p:sp>
      <p:sp>
        <p:nvSpPr>
          <p:cNvPr id="8" name="ZoneTexte 7">
            <a:extLst>
              <a:ext uri="{FF2B5EF4-FFF2-40B4-BE49-F238E27FC236}">
                <a16:creationId xmlns:a16="http://schemas.microsoft.com/office/drawing/2014/main" id="{ABDB495D-B34E-C75F-DA0D-9EA12A2B8A61}"/>
              </a:ext>
            </a:extLst>
          </p:cNvPr>
          <p:cNvSpPr txBox="1"/>
          <p:nvPr/>
        </p:nvSpPr>
        <p:spPr>
          <a:xfrm>
            <a:off x="9866812" y="6135323"/>
            <a:ext cx="2325188" cy="338554"/>
          </a:xfrm>
          <a:prstGeom prst="rect">
            <a:avLst/>
          </a:prstGeom>
          <a:noFill/>
        </p:spPr>
        <p:txBody>
          <a:bodyPr wrap="square" rtlCol="0">
            <a:spAutoFit/>
          </a:bodyPr>
          <a:lstStyle/>
          <a:p>
            <a:r>
              <a:rPr lang="fr-FR" sz="1600" i="1" dirty="0" err="1">
                <a:solidFill>
                  <a:schemeClr val="bg1">
                    <a:lumMod val="65000"/>
                  </a:schemeClr>
                </a:solidFill>
              </a:rPr>
              <a:t>Apolonia</a:t>
            </a:r>
            <a:r>
              <a:rPr lang="fr-FR" sz="1600" i="1" dirty="0">
                <a:solidFill>
                  <a:schemeClr val="bg1">
                    <a:lumMod val="65000"/>
                  </a:schemeClr>
                </a:solidFill>
              </a:rPr>
              <a:t> et al. 2021</a:t>
            </a:r>
            <a:endParaRPr lang="en-US" sz="1600" i="1" dirty="0">
              <a:solidFill>
                <a:schemeClr val="bg1">
                  <a:lumMod val="65000"/>
                </a:schemeClr>
              </a:solidFill>
            </a:endParaRPr>
          </a:p>
        </p:txBody>
      </p:sp>
      <p:sp>
        <p:nvSpPr>
          <p:cNvPr id="3" name="ZoneTexte 2">
            <a:extLst>
              <a:ext uri="{FF2B5EF4-FFF2-40B4-BE49-F238E27FC236}">
                <a16:creationId xmlns:a16="http://schemas.microsoft.com/office/drawing/2014/main" id="{01360A72-65CB-139F-98EB-E0B93D8BCFEA}"/>
              </a:ext>
            </a:extLst>
          </p:cNvPr>
          <p:cNvSpPr txBox="1"/>
          <p:nvPr/>
        </p:nvSpPr>
        <p:spPr>
          <a:xfrm>
            <a:off x="2768182" y="820274"/>
            <a:ext cx="7098630" cy="369332"/>
          </a:xfrm>
          <a:prstGeom prst="rect">
            <a:avLst/>
          </a:prstGeom>
          <a:noFill/>
        </p:spPr>
        <p:txBody>
          <a:bodyPr wrap="square" rtlCol="0">
            <a:spAutoFit/>
          </a:bodyPr>
          <a:lstStyle/>
          <a:p>
            <a:r>
              <a:rPr lang="fr-FR" i="1" dirty="0"/>
              <a:t>Les verrous soulevés par le cadre légal, institutionnel et politique</a:t>
            </a:r>
          </a:p>
        </p:txBody>
      </p:sp>
      <p:sp>
        <p:nvSpPr>
          <p:cNvPr id="9" name="ZoneTexte 8">
            <a:extLst>
              <a:ext uri="{FF2B5EF4-FFF2-40B4-BE49-F238E27FC236}">
                <a16:creationId xmlns:a16="http://schemas.microsoft.com/office/drawing/2014/main" id="{4ED8E991-D720-DE9C-D0F8-ABCD2E2674D3}"/>
              </a:ext>
            </a:extLst>
          </p:cNvPr>
          <p:cNvSpPr txBox="1"/>
          <p:nvPr/>
        </p:nvSpPr>
        <p:spPr>
          <a:xfrm>
            <a:off x="2760306" y="1207069"/>
            <a:ext cx="8725987" cy="400110"/>
          </a:xfrm>
          <a:prstGeom prst="rect">
            <a:avLst/>
          </a:prstGeom>
          <a:noFill/>
        </p:spPr>
        <p:txBody>
          <a:bodyPr wrap="square" rtlCol="0">
            <a:spAutoFit/>
          </a:bodyPr>
          <a:lstStyle/>
          <a:p>
            <a:r>
              <a:rPr lang="fr-FR" sz="2000" b="1" dirty="0"/>
              <a:t>Perception des challenges et défis au déploiement des projets</a:t>
            </a:r>
            <a:endParaRPr lang="en-US" sz="2000" b="1" dirty="0"/>
          </a:p>
        </p:txBody>
      </p:sp>
      <p:grpSp>
        <p:nvGrpSpPr>
          <p:cNvPr id="10" name="Groupe 9">
            <a:extLst>
              <a:ext uri="{FF2B5EF4-FFF2-40B4-BE49-F238E27FC236}">
                <a16:creationId xmlns:a16="http://schemas.microsoft.com/office/drawing/2014/main" id="{E8178FD8-D642-28AB-9EB5-2FDD201DA77B}"/>
              </a:ext>
            </a:extLst>
          </p:cNvPr>
          <p:cNvGrpSpPr/>
          <p:nvPr/>
        </p:nvGrpSpPr>
        <p:grpSpPr>
          <a:xfrm>
            <a:off x="2308475" y="1208543"/>
            <a:ext cx="312906" cy="369332"/>
            <a:chOff x="2120795" y="2086513"/>
            <a:chExt cx="312906" cy="369332"/>
          </a:xfrm>
        </p:grpSpPr>
        <p:pic>
          <p:nvPicPr>
            <p:cNvPr id="11" name="Graphique 10">
              <a:extLst>
                <a:ext uri="{FF2B5EF4-FFF2-40B4-BE49-F238E27FC236}">
                  <a16:creationId xmlns:a16="http://schemas.microsoft.com/office/drawing/2014/main" id="{29825764-4D89-B8DE-B3B5-D7F1525DC93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138770" y="2135181"/>
              <a:ext cx="269186" cy="284568"/>
            </a:xfrm>
            <a:prstGeom prst="rect">
              <a:avLst/>
            </a:prstGeom>
          </p:spPr>
        </p:pic>
        <p:sp>
          <p:nvSpPr>
            <p:cNvPr id="12" name="ZoneTexte 11">
              <a:extLst>
                <a:ext uri="{FF2B5EF4-FFF2-40B4-BE49-F238E27FC236}">
                  <a16:creationId xmlns:a16="http://schemas.microsoft.com/office/drawing/2014/main" id="{6537E4B3-6449-5879-469D-DDA7C0E97284}"/>
                </a:ext>
              </a:extLst>
            </p:cNvPr>
            <p:cNvSpPr txBox="1"/>
            <p:nvPr/>
          </p:nvSpPr>
          <p:spPr>
            <a:xfrm>
              <a:off x="2120795" y="2086513"/>
              <a:ext cx="312906" cy="369332"/>
            </a:xfrm>
            <a:prstGeom prst="rect">
              <a:avLst/>
            </a:prstGeom>
            <a:noFill/>
          </p:spPr>
          <p:txBody>
            <a:bodyPr wrap="none" rtlCol="0">
              <a:spAutoFit/>
            </a:bodyPr>
            <a:lstStyle/>
            <a:p>
              <a:r>
                <a:rPr lang="fr-FR" dirty="0">
                  <a:solidFill>
                    <a:schemeClr val="bg1"/>
                  </a:solidFill>
                </a:rPr>
                <a:t>2</a:t>
              </a:r>
              <a:endParaRPr lang="en-US" dirty="0">
                <a:solidFill>
                  <a:schemeClr val="bg1"/>
                </a:solidFill>
              </a:endParaRPr>
            </a:p>
          </p:txBody>
        </p:sp>
      </p:grpSp>
    </p:spTree>
    <p:extLst>
      <p:ext uri="{BB962C8B-B14F-4D97-AF65-F5344CB8AC3E}">
        <p14:creationId xmlns:p14="http://schemas.microsoft.com/office/powerpoint/2010/main" val="916212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RESULTATS : APPROCHE BOTTOM-UP</a:t>
            </a:r>
          </a:p>
        </p:txBody>
      </p:sp>
      <p:pic>
        <p:nvPicPr>
          <p:cNvPr id="10" name="Graphique 9">
            <a:extLst>
              <a:ext uri="{FF2B5EF4-FFF2-40B4-BE49-F238E27FC236}">
                <a16:creationId xmlns:a16="http://schemas.microsoft.com/office/drawing/2014/main" id="{381DE62C-EA62-F012-35D5-B36673EB3258}"/>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1569"/>
          <a:stretch/>
        </p:blipFill>
        <p:spPr>
          <a:xfrm>
            <a:off x="-785308" y="1119931"/>
            <a:ext cx="2839717" cy="5589630"/>
          </a:xfrm>
          <a:prstGeom prst="rect">
            <a:avLst/>
          </a:prstGeom>
        </p:spPr>
      </p:pic>
      <p:sp>
        <p:nvSpPr>
          <p:cNvPr id="4" name="ZoneTexte 3">
            <a:extLst>
              <a:ext uri="{FF2B5EF4-FFF2-40B4-BE49-F238E27FC236}">
                <a16:creationId xmlns:a16="http://schemas.microsoft.com/office/drawing/2014/main" id="{C6816F25-B4CB-E636-7251-788DBFA3F970}"/>
              </a:ext>
            </a:extLst>
          </p:cNvPr>
          <p:cNvSpPr txBox="1"/>
          <p:nvPr/>
        </p:nvSpPr>
        <p:spPr>
          <a:xfrm>
            <a:off x="3063834" y="810597"/>
            <a:ext cx="8796289" cy="400110"/>
          </a:xfrm>
          <a:prstGeom prst="rect">
            <a:avLst/>
          </a:prstGeom>
          <a:noFill/>
        </p:spPr>
        <p:txBody>
          <a:bodyPr wrap="square" rtlCol="0">
            <a:spAutoFit/>
          </a:bodyPr>
          <a:lstStyle/>
          <a:p>
            <a:r>
              <a:rPr lang="fr-FR" sz="2000" b="1" dirty="0"/>
              <a:t>Typologie des formes d’engagement avec les communautés locales</a:t>
            </a:r>
            <a:endParaRPr lang="en-US" sz="2000" b="1" dirty="0"/>
          </a:p>
        </p:txBody>
      </p:sp>
      <p:grpSp>
        <p:nvGrpSpPr>
          <p:cNvPr id="5" name="Groupe 4">
            <a:extLst>
              <a:ext uri="{FF2B5EF4-FFF2-40B4-BE49-F238E27FC236}">
                <a16:creationId xmlns:a16="http://schemas.microsoft.com/office/drawing/2014/main" id="{33EE99B4-E4C3-01B5-5A21-5BF67919E700}"/>
              </a:ext>
            </a:extLst>
          </p:cNvPr>
          <p:cNvGrpSpPr/>
          <p:nvPr/>
        </p:nvGrpSpPr>
        <p:grpSpPr>
          <a:xfrm>
            <a:off x="2581049" y="874806"/>
            <a:ext cx="314133" cy="369332"/>
            <a:chOff x="1477108" y="4819396"/>
            <a:chExt cx="314133" cy="369332"/>
          </a:xfrm>
        </p:grpSpPr>
        <p:pic>
          <p:nvPicPr>
            <p:cNvPr id="6" name="Graphique 5">
              <a:extLst>
                <a:ext uri="{FF2B5EF4-FFF2-40B4-BE49-F238E27FC236}">
                  <a16:creationId xmlns:a16="http://schemas.microsoft.com/office/drawing/2014/main" id="{F48288BE-27CB-AFB4-F432-506BBD7C480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77108" y="4840040"/>
              <a:ext cx="314133" cy="332084"/>
            </a:xfrm>
            <a:prstGeom prst="rect">
              <a:avLst/>
            </a:prstGeom>
          </p:spPr>
        </p:pic>
        <p:sp>
          <p:nvSpPr>
            <p:cNvPr id="7" name="ZoneTexte 6">
              <a:extLst>
                <a:ext uri="{FF2B5EF4-FFF2-40B4-BE49-F238E27FC236}">
                  <a16:creationId xmlns:a16="http://schemas.microsoft.com/office/drawing/2014/main" id="{D10F0173-A0C1-D4A0-6656-0C39C3E9F436}"/>
                </a:ext>
              </a:extLst>
            </p:cNvPr>
            <p:cNvSpPr txBox="1"/>
            <p:nvPr/>
          </p:nvSpPr>
          <p:spPr>
            <a:xfrm>
              <a:off x="1477108" y="4819396"/>
              <a:ext cx="312906" cy="369332"/>
            </a:xfrm>
            <a:prstGeom prst="rect">
              <a:avLst/>
            </a:prstGeom>
            <a:noFill/>
          </p:spPr>
          <p:txBody>
            <a:bodyPr wrap="none" rtlCol="0">
              <a:spAutoFit/>
            </a:bodyPr>
            <a:lstStyle/>
            <a:p>
              <a:r>
                <a:rPr lang="fr-FR" dirty="0">
                  <a:solidFill>
                    <a:schemeClr val="bg1"/>
                  </a:solidFill>
                </a:rPr>
                <a:t>3</a:t>
              </a:r>
              <a:endParaRPr lang="en-US" dirty="0">
                <a:solidFill>
                  <a:schemeClr val="bg1"/>
                </a:solidFill>
              </a:endParaRPr>
            </a:p>
          </p:txBody>
        </p:sp>
      </p:grpSp>
      <p:sp>
        <p:nvSpPr>
          <p:cNvPr id="8" name="ZoneTexte 7">
            <a:extLst>
              <a:ext uri="{FF2B5EF4-FFF2-40B4-BE49-F238E27FC236}">
                <a16:creationId xmlns:a16="http://schemas.microsoft.com/office/drawing/2014/main" id="{61EC213D-C881-C6E1-C6FE-171AD9A15912}"/>
              </a:ext>
            </a:extLst>
          </p:cNvPr>
          <p:cNvSpPr txBox="1"/>
          <p:nvPr/>
        </p:nvSpPr>
        <p:spPr>
          <a:xfrm>
            <a:off x="1041219" y="5795295"/>
            <a:ext cx="1533448" cy="830997"/>
          </a:xfrm>
          <a:prstGeom prst="rect">
            <a:avLst/>
          </a:prstGeom>
          <a:noFill/>
        </p:spPr>
        <p:txBody>
          <a:bodyPr wrap="square" rtlCol="0">
            <a:spAutoFit/>
          </a:bodyPr>
          <a:lstStyle/>
          <a:p>
            <a:r>
              <a:rPr lang="fr-FR" sz="1600" i="1" dirty="0">
                <a:solidFill>
                  <a:schemeClr val="bg1">
                    <a:lumMod val="65000"/>
                  </a:schemeClr>
                </a:solidFill>
              </a:rPr>
              <a:t>Adapté de : </a:t>
            </a:r>
            <a:r>
              <a:rPr lang="fr-FR" sz="1600" i="1" dirty="0" err="1">
                <a:solidFill>
                  <a:schemeClr val="bg1">
                    <a:lumMod val="65000"/>
                  </a:schemeClr>
                </a:solidFill>
              </a:rPr>
              <a:t>Arnstein</a:t>
            </a:r>
            <a:r>
              <a:rPr lang="fr-FR" sz="1600" i="1" dirty="0">
                <a:solidFill>
                  <a:schemeClr val="bg1">
                    <a:lumMod val="65000"/>
                  </a:schemeClr>
                </a:solidFill>
              </a:rPr>
              <a:t> 1969</a:t>
            </a:r>
          </a:p>
          <a:p>
            <a:r>
              <a:rPr lang="fr-FR" sz="1600" i="1" dirty="0">
                <a:solidFill>
                  <a:schemeClr val="bg1">
                    <a:lumMod val="65000"/>
                  </a:schemeClr>
                </a:solidFill>
              </a:rPr>
              <a:t>Wilcox 1994</a:t>
            </a:r>
            <a:endParaRPr lang="en-US" sz="1600" i="1" dirty="0">
              <a:solidFill>
                <a:schemeClr val="bg1">
                  <a:lumMod val="65000"/>
                </a:schemeClr>
              </a:solidFill>
            </a:endParaRPr>
          </a:p>
        </p:txBody>
      </p:sp>
      <p:sp>
        <p:nvSpPr>
          <p:cNvPr id="12" name="ZoneTexte 11">
            <a:extLst>
              <a:ext uri="{FF2B5EF4-FFF2-40B4-BE49-F238E27FC236}">
                <a16:creationId xmlns:a16="http://schemas.microsoft.com/office/drawing/2014/main" id="{AA0595BC-4AD5-669D-5125-296E792F7533}"/>
              </a:ext>
            </a:extLst>
          </p:cNvPr>
          <p:cNvSpPr txBox="1"/>
          <p:nvPr/>
        </p:nvSpPr>
        <p:spPr>
          <a:xfrm>
            <a:off x="0" y="736249"/>
            <a:ext cx="3571357" cy="707886"/>
          </a:xfrm>
          <a:prstGeom prst="rect">
            <a:avLst/>
          </a:prstGeom>
          <a:noFill/>
        </p:spPr>
        <p:txBody>
          <a:bodyPr wrap="square">
            <a:spAutoFit/>
          </a:bodyPr>
          <a:lstStyle/>
          <a:p>
            <a:r>
              <a:rPr lang="fr-FR" sz="2000" b="1" dirty="0">
                <a:solidFill>
                  <a:srgbClr val="2E29FF"/>
                </a:solidFill>
              </a:rPr>
              <a:t>L’échelle de </a:t>
            </a:r>
          </a:p>
          <a:p>
            <a:r>
              <a:rPr lang="fr-FR" sz="2000" b="1" dirty="0">
                <a:solidFill>
                  <a:srgbClr val="2E29FF"/>
                </a:solidFill>
              </a:rPr>
              <a:t>la participation</a:t>
            </a:r>
            <a:endParaRPr lang="en-US" sz="2000" dirty="0"/>
          </a:p>
        </p:txBody>
      </p:sp>
    </p:spTree>
    <p:extLst>
      <p:ext uri="{BB962C8B-B14F-4D97-AF65-F5344CB8AC3E}">
        <p14:creationId xmlns:p14="http://schemas.microsoft.com/office/powerpoint/2010/main" val="6978495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7C9B2D-BB14-44A1-8694-862BC097411E}"/>
              </a:ext>
            </a:extLst>
          </p:cNvPr>
          <p:cNvSpPr>
            <a:spLocks noGrp="1"/>
          </p:cNvSpPr>
          <p:nvPr>
            <p:ph type="body" sz="quarter" idx="10"/>
          </p:nvPr>
        </p:nvSpPr>
        <p:spPr/>
        <p:txBody>
          <a:bodyPr/>
          <a:lstStyle/>
          <a:p>
            <a:r>
              <a:rPr lang="fr-FR" dirty="0"/>
              <a:t>Contexte</a:t>
            </a:r>
          </a:p>
        </p:txBody>
      </p:sp>
      <p:sp>
        <p:nvSpPr>
          <p:cNvPr id="33" name="ZoneTexte 32">
            <a:extLst>
              <a:ext uri="{FF2B5EF4-FFF2-40B4-BE49-F238E27FC236}">
                <a16:creationId xmlns:a16="http://schemas.microsoft.com/office/drawing/2014/main" id="{69BD0807-0618-7B24-6887-DDA2DFE51047}"/>
              </a:ext>
            </a:extLst>
          </p:cNvPr>
          <p:cNvSpPr txBox="1"/>
          <p:nvPr/>
        </p:nvSpPr>
        <p:spPr>
          <a:xfrm>
            <a:off x="377971" y="1164619"/>
            <a:ext cx="7462483" cy="369332"/>
          </a:xfrm>
          <a:prstGeom prst="rect">
            <a:avLst/>
          </a:prstGeom>
          <a:noFill/>
        </p:spPr>
        <p:txBody>
          <a:bodyPr wrap="square" rtlCol="0">
            <a:spAutoFit/>
          </a:bodyPr>
          <a:lstStyle/>
          <a:p>
            <a:r>
              <a:rPr lang="fr-FR" i="1" dirty="0">
                <a:solidFill>
                  <a:srgbClr val="2E29A0"/>
                </a:solidFill>
                <a:latin typeface="Arial" panose="020B0604020202020204" pitchFamily="34" charset="0"/>
                <a:ea typeface="Roboto" pitchFamily="2" charset="0"/>
                <a:cs typeface="Arial" panose="020B0604020202020204" pitchFamily="34" charset="0"/>
              </a:rPr>
              <a:t>« Save Energy, </a:t>
            </a:r>
            <a:r>
              <a:rPr lang="fr-FR" i="1" dirty="0" err="1">
                <a:solidFill>
                  <a:srgbClr val="2E29A0"/>
                </a:solidFill>
                <a:latin typeface="Arial" panose="020B0604020202020204" pitchFamily="34" charset="0"/>
                <a:ea typeface="Roboto" pitchFamily="2" charset="0"/>
                <a:cs typeface="Arial" panose="020B0604020202020204" pitchFamily="34" charset="0"/>
              </a:rPr>
              <a:t>produce</a:t>
            </a:r>
            <a:r>
              <a:rPr lang="fr-FR" i="1" dirty="0">
                <a:solidFill>
                  <a:srgbClr val="2E29A0"/>
                </a:solidFill>
                <a:latin typeface="Arial" panose="020B0604020202020204" pitchFamily="34" charset="0"/>
                <a:ea typeface="Roboto" pitchFamily="2" charset="0"/>
                <a:cs typeface="Arial" panose="020B0604020202020204" pitchFamily="34" charset="0"/>
              </a:rPr>
              <a:t> clean </a:t>
            </a:r>
            <a:r>
              <a:rPr lang="fr-FR" i="1" dirty="0" err="1">
                <a:solidFill>
                  <a:srgbClr val="2E29A0"/>
                </a:solidFill>
                <a:latin typeface="Arial" panose="020B0604020202020204" pitchFamily="34" charset="0"/>
                <a:ea typeface="Roboto" pitchFamily="2" charset="0"/>
                <a:cs typeface="Arial" panose="020B0604020202020204" pitchFamily="34" charset="0"/>
              </a:rPr>
              <a:t>energy</a:t>
            </a:r>
            <a:r>
              <a:rPr lang="fr-FR" i="1" dirty="0">
                <a:solidFill>
                  <a:srgbClr val="2E29A0"/>
                </a:solidFill>
                <a:latin typeface="Arial" panose="020B0604020202020204" pitchFamily="34" charset="0"/>
                <a:ea typeface="Roboto" pitchFamily="2" charset="0"/>
                <a:cs typeface="Arial" panose="020B0604020202020204" pitchFamily="34" charset="0"/>
              </a:rPr>
              <a:t> &amp; </a:t>
            </a:r>
            <a:r>
              <a:rPr lang="fr-FR" i="1" dirty="0" err="1">
                <a:solidFill>
                  <a:srgbClr val="2E29A0"/>
                </a:solidFill>
                <a:latin typeface="Arial" panose="020B0604020202020204" pitchFamily="34" charset="0"/>
                <a:ea typeface="Roboto" pitchFamily="2" charset="0"/>
                <a:cs typeface="Arial" panose="020B0604020202020204" pitchFamily="34" charset="0"/>
              </a:rPr>
              <a:t>diversify</a:t>
            </a:r>
            <a:r>
              <a:rPr lang="fr-FR" i="1" dirty="0">
                <a:solidFill>
                  <a:srgbClr val="2E29A0"/>
                </a:solidFill>
                <a:latin typeface="Arial" panose="020B0604020202020204" pitchFamily="34" charset="0"/>
                <a:ea typeface="Roboto" pitchFamily="2" charset="0"/>
                <a:cs typeface="Arial" panose="020B0604020202020204" pitchFamily="34" charset="0"/>
              </a:rPr>
              <a:t> </a:t>
            </a:r>
            <a:r>
              <a:rPr lang="fr-FR" i="1" dirty="0" err="1">
                <a:solidFill>
                  <a:srgbClr val="2E29A0"/>
                </a:solidFill>
                <a:latin typeface="Arial" panose="020B0604020202020204" pitchFamily="34" charset="0"/>
                <a:ea typeface="Roboto" pitchFamily="2" charset="0"/>
                <a:cs typeface="Arial" panose="020B0604020202020204" pitchFamily="34" charset="0"/>
              </a:rPr>
              <a:t>its</a:t>
            </a:r>
            <a:r>
              <a:rPr lang="fr-FR" i="1" dirty="0">
                <a:solidFill>
                  <a:srgbClr val="2E29A0"/>
                </a:solidFill>
                <a:latin typeface="Arial" panose="020B0604020202020204" pitchFamily="34" charset="0"/>
                <a:ea typeface="Roboto" pitchFamily="2" charset="0"/>
                <a:cs typeface="Arial" panose="020B0604020202020204" pitchFamily="34" charset="0"/>
              </a:rPr>
              <a:t> </a:t>
            </a:r>
            <a:r>
              <a:rPr lang="fr-FR" i="1" dirty="0" err="1">
                <a:solidFill>
                  <a:srgbClr val="2E29A0"/>
                </a:solidFill>
                <a:latin typeface="Arial" panose="020B0604020202020204" pitchFamily="34" charset="0"/>
                <a:ea typeface="Roboto" pitchFamily="2" charset="0"/>
                <a:cs typeface="Arial" panose="020B0604020202020204" pitchFamily="34" charset="0"/>
              </a:rPr>
              <a:t>energy</a:t>
            </a:r>
            <a:r>
              <a:rPr lang="fr-FR" i="1" dirty="0">
                <a:solidFill>
                  <a:srgbClr val="2E29A0"/>
                </a:solidFill>
                <a:latin typeface="Arial" panose="020B0604020202020204" pitchFamily="34" charset="0"/>
                <a:ea typeface="Roboto" pitchFamily="2" charset="0"/>
                <a:cs typeface="Arial" panose="020B0604020202020204" pitchFamily="34" charset="0"/>
              </a:rPr>
              <a:t> supplies »</a:t>
            </a:r>
          </a:p>
        </p:txBody>
      </p:sp>
      <p:grpSp>
        <p:nvGrpSpPr>
          <p:cNvPr id="44" name="Groupe 43">
            <a:extLst>
              <a:ext uri="{FF2B5EF4-FFF2-40B4-BE49-F238E27FC236}">
                <a16:creationId xmlns:a16="http://schemas.microsoft.com/office/drawing/2014/main" id="{B4148BA3-AB97-5B6B-746C-A52F0AFC19BF}"/>
              </a:ext>
            </a:extLst>
          </p:cNvPr>
          <p:cNvGrpSpPr/>
          <p:nvPr/>
        </p:nvGrpSpPr>
        <p:grpSpPr>
          <a:xfrm>
            <a:off x="817615" y="2107387"/>
            <a:ext cx="1020516" cy="1095026"/>
            <a:chOff x="817615" y="2452616"/>
            <a:chExt cx="1020516" cy="1095026"/>
          </a:xfrm>
        </p:grpSpPr>
        <p:pic>
          <p:nvPicPr>
            <p:cNvPr id="34" name="Graphique 33">
              <a:extLst>
                <a:ext uri="{FF2B5EF4-FFF2-40B4-BE49-F238E27FC236}">
                  <a16:creationId xmlns:a16="http://schemas.microsoft.com/office/drawing/2014/main" id="{08D251DB-0D7E-D218-3E73-FE419E43AAD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27" r="-1" b="7625"/>
            <a:stretch/>
          </p:blipFill>
          <p:spPr>
            <a:xfrm>
              <a:off x="921208" y="2452616"/>
              <a:ext cx="642652" cy="730288"/>
            </a:xfrm>
            <a:prstGeom prst="rect">
              <a:avLst/>
            </a:prstGeom>
          </p:spPr>
        </p:pic>
        <p:sp>
          <p:nvSpPr>
            <p:cNvPr id="37" name="ZoneTexte 36">
              <a:extLst>
                <a:ext uri="{FF2B5EF4-FFF2-40B4-BE49-F238E27FC236}">
                  <a16:creationId xmlns:a16="http://schemas.microsoft.com/office/drawing/2014/main" id="{2E458572-1A37-3F9F-5910-48FCEF5E1E7E}"/>
                </a:ext>
              </a:extLst>
            </p:cNvPr>
            <p:cNvSpPr txBox="1"/>
            <p:nvPr/>
          </p:nvSpPr>
          <p:spPr>
            <a:xfrm>
              <a:off x="817615" y="3178310"/>
              <a:ext cx="1020516" cy="369332"/>
            </a:xfrm>
            <a:prstGeom prst="rect">
              <a:avLst/>
            </a:prstGeom>
            <a:noFill/>
          </p:spPr>
          <p:txBody>
            <a:bodyPr wrap="square" rtlCol="0">
              <a:spAutoFit/>
            </a:bodyPr>
            <a:lstStyle/>
            <a:p>
              <a:r>
                <a:rPr lang="fr-FR" dirty="0"/>
                <a:t>16 GW</a:t>
              </a:r>
              <a:endParaRPr lang="en-US" dirty="0"/>
            </a:p>
          </p:txBody>
        </p:sp>
      </p:grpSp>
      <p:sp>
        <p:nvSpPr>
          <p:cNvPr id="38" name="ZoneTexte 37">
            <a:extLst>
              <a:ext uri="{FF2B5EF4-FFF2-40B4-BE49-F238E27FC236}">
                <a16:creationId xmlns:a16="http://schemas.microsoft.com/office/drawing/2014/main" id="{7BE8B76B-C29E-2F72-368A-DF44872AB2BD}"/>
              </a:ext>
            </a:extLst>
          </p:cNvPr>
          <p:cNvSpPr txBox="1"/>
          <p:nvPr/>
        </p:nvSpPr>
        <p:spPr>
          <a:xfrm>
            <a:off x="0" y="3568355"/>
            <a:ext cx="2208810" cy="584775"/>
          </a:xfrm>
          <a:prstGeom prst="rect">
            <a:avLst/>
          </a:prstGeom>
          <a:noFill/>
        </p:spPr>
        <p:txBody>
          <a:bodyPr wrap="square" rtlCol="0">
            <a:spAutoFit/>
          </a:bodyPr>
          <a:lstStyle/>
          <a:p>
            <a:r>
              <a:rPr lang="fr-FR" sz="1600" i="1" dirty="0">
                <a:solidFill>
                  <a:schemeClr val="bg1">
                    <a:lumMod val="65000"/>
                  </a:schemeClr>
                </a:solidFill>
              </a:rPr>
              <a:t>WindEurope 2022</a:t>
            </a:r>
          </a:p>
          <a:p>
            <a:r>
              <a:rPr lang="fr-FR" sz="1600" i="1" dirty="0">
                <a:solidFill>
                  <a:schemeClr val="bg1">
                    <a:lumMod val="65000"/>
                  </a:schemeClr>
                </a:solidFill>
              </a:rPr>
              <a:t>OEE 2023</a:t>
            </a:r>
            <a:endParaRPr lang="en-US" sz="1600" i="1" dirty="0">
              <a:solidFill>
                <a:schemeClr val="bg1">
                  <a:lumMod val="65000"/>
                </a:schemeClr>
              </a:solidFill>
            </a:endParaRPr>
          </a:p>
        </p:txBody>
      </p:sp>
      <p:grpSp>
        <p:nvGrpSpPr>
          <p:cNvPr id="45" name="Groupe 44">
            <a:extLst>
              <a:ext uri="{FF2B5EF4-FFF2-40B4-BE49-F238E27FC236}">
                <a16:creationId xmlns:a16="http://schemas.microsoft.com/office/drawing/2014/main" id="{56522D5F-C7C8-E775-9288-639B17EB7F9F}"/>
              </a:ext>
            </a:extLst>
          </p:cNvPr>
          <p:cNvGrpSpPr/>
          <p:nvPr/>
        </p:nvGrpSpPr>
        <p:grpSpPr>
          <a:xfrm>
            <a:off x="2825568" y="2117209"/>
            <a:ext cx="1105359" cy="1085204"/>
            <a:chOff x="2825568" y="2462438"/>
            <a:chExt cx="1105359" cy="1085204"/>
          </a:xfrm>
        </p:grpSpPr>
        <p:sp>
          <p:nvSpPr>
            <p:cNvPr id="36" name="ZoneTexte 35">
              <a:extLst>
                <a:ext uri="{FF2B5EF4-FFF2-40B4-BE49-F238E27FC236}">
                  <a16:creationId xmlns:a16="http://schemas.microsoft.com/office/drawing/2014/main" id="{C8D25E51-3EB8-D53D-89C2-8ED4AAFF001E}"/>
                </a:ext>
              </a:extLst>
            </p:cNvPr>
            <p:cNvSpPr txBox="1"/>
            <p:nvPr/>
          </p:nvSpPr>
          <p:spPr>
            <a:xfrm>
              <a:off x="2825568" y="3178310"/>
              <a:ext cx="1105359" cy="369332"/>
            </a:xfrm>
            <a:prstGeom prst="rect">
              <a:avLst/>
            </a:prstGeom>
            <a:noFill/>
          </p:spPr>
          <p:txBody>
            <a:bodyPr wrap="square" rtlCol="0">
              <a:spAutoFit/>
            </a:bodyPr>
            <a:lstStyle/>
            <a:p>
              <a:r>
                <a:rPr lang="fr-FR" dirty="0"/>
                <a:t>30 MW</a:t>
              </a:r>
              <a:endParaRPr lang="en-US" dirty="0"/>
            </a:p>
          </p:txBody>
        </p:sp>
        <p:pic>
          <p:nvPicPr>
            <p:cNvPr id="40" name="Graphique 39">
              <a:extLst>
                <a:ext uri="{FF2B5EF4-FFF2-40B4-BE49-F238E27FC236}">
                  <a16:creationId xmlns:a16="http://schemas.microsoft.com/office/drawing/2014/main" id="{F5088CF6-5D91-FFB4-FC73-F2D1C278BE1D}"/>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20346"/>
            <a:stretch/>
          </p:blipFill>
          <p:spPr>
            <a:xfrm>
              <a:off x="2825569" y="2462438"/>
              <a:ext cx="892161" cy="710644"/>
            </a:xfrm>
            <a:prstGeom prst="rect">
              <a:avLst/>
            </a:prstGeom>
          </p:spPr>
        </p:pic>
      </p:grpSp>
      <p:grpSp>
        <p:nvGrpSpPr>
          <p:cNvPr id="46" name="Groupe 45">
            <a:extLst>
              <a:ext uri="{FF2B5EF4-FFF2-40B4-BE49-F238E27FC236}">
                <a16:creationId xmlns:a16="http://schemas.microsoft.com/office/drawing/2014/main" id="{B2C7010E-CF67-34AD-3EBF-25E006C90F29}"/>
              </a:ext>
            </a:extLst>
          </p:cNvPr>
          <p:cNvGrpSpPr/>
          <p:nvPr/>
        </p:nvGrpSpPr>
        <p:grpSpPr>
          <a:xfrm>
            <a:off x="5349424" y="2117370"/>
            <a:ext cx="1033299" cy="1085043"/>
            <a:chOff x="5349424" y="2462599"/>
            <a:chExt cx="1033299" cy="1085043"/>
          </a:xfrm>
        </p:grpSpPr>
        <p:sp>
          <p:nvSpPr>
            <p:cNvPr id="35" name="ZoneTexte 34">
              <a:extLst>
                <a:ext uri="{FF2B5EF4-FFF2-40B4-BE49-F238E27FC236}">
                  <a16:creationId xmlns:a16="http://schemas.microsoft.com/office/drawing/2014/main" id="{660A1AE1-C740-00F2-6016-95305CF1E494}"/>
                </a:ext>
              </a:extLst>
            </p:cNvPr>
            <p:cNvSpPr txBox="1"/>
            <p:nvPr/>
          </p:nvSpPr>
          <p:spPr>
            <a:xfrm>
              <a:off x="5362207" y="3178310"/>
              <a:ext cx="1020516" cy="369332"/>
            </a:xfrm>
            <a:prstGeom prst="rect">
              <a:avLst/>
            </a:prstGeom>
            <a:noFill/>
          </p:spPr>
          <p:txBody>
            <a:bodyPr wrap="square" rtlCol="0">
              <a:spAutoFit/>
            </a:bodyPr>
            <a:lstStyle/>
            <a:p>
              <a:r>
                <a:rPr lang="fr-FR" dirty="0"/>
                <a:t>12 MW</a:t>
              </a:r>
              <a:endParaRPr lang="en-US" dirty="0"/>
            </a:p>
          </p:txBody>
        </p:sp>
        <p:pic>
          <p:nvPicPr>
            <p:cNvPr id="41" name="Graphique 40">
              <a:extLst>
                <a:ext uri="{FF2B5EF4-FFF2-40B4-BE49-F238E27FC236}">
                  <a16:creationId xmlns:a16="http://schemas.microsoft.com/office/drawing/2014/main" id="{F8C49724-8A40-2825-9D56-55B003DA8E3B}"/>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0382"/>
            <a:stretch/>
          </p:blipFill>
          <p:spPr>
            <a:xfrm>
              <a:off x="5349424" y="2462599"/>
              <a:ext cx="892160" cy="710323"/>
            </a:xfrm>
            <a:prstGeom prst="rect">
              <a:avLst/>
            </a:prstGeom>
          </p:spPr>
        </p:pic>
      </p:grpSp>
      <p:sp>
        <p:nvSpPr>
          <p:cNvPr id="42" name="ZoneTexte 41">
            <a:extLst>
              <a:ext uri="{FF2B5EF4-FFF2-40B4-BE49-F238E27FC236}">
                <a16:creationId xmlns:a16="http://schemas.microsoft.com/office/drawing/2014/main" id="{EB97B835-5A38-8699-EE68-EE7C9A63B203}"/>
              </a:ext>
            </a:extLst>
          </p:cNvPr>
          <p:cNvSpPr txBox="1"/>
          <p:nvPr/>
        </p:nvSpPr>
        <p:spPr>
          <a:xfrm>
            <a:off x="384562" y="1714746"/>
            <a:ext cx="3122117" cy="338554"/>
          </a:xfrm>
          <a:prstGeom prst="rect">
            <a:avLst/>
          </a:prstGeom>
          <a:noFill/>
        </p:spPr>
        <p:txBody>
          <a:bodyPr wrap="square" rtlCol="0">
            <a:spAutoFit/>
          </a:bodyPr>
          <a:lstStyle/>
          <a:p>
            <a:r>
              <a:rPr lang="fr-FR" sz="1600" b="1" dirty="0"/>
              <a:t>Production totale actuelle</a:t>
            </a:r>
            <a:endParaRPr lang="en-US" sz="1600" b="1" dirty="0"/>
          </a:p>
        </p:txBody>
      </p:sp>
      <p:sp>
        <p:nvSpPr>
          <p:cNvPr id="43" name="ZoneTexte 42">
            <a:extLst>
              <a:ext uri="{FF2B5EF4-FFF2-40B4-BE49-F238E27FC236}">
                <a16:creationId xmlns:a16="http://schemas.microsoft.com/office/drawing/2014/main" id="{DE3F4D8B-DAB1-752E-62CC-FCA2D161504C}"/>
              </a:ext>
            </a:extLst>
          </p:cNvPr>
          <p:cNvSpPr txBox="1"/>
          <p:nvPr/>
        </p:nvSpPr>
        <p:spPr>
          <a:xfrm>
            <a:off x="2846320" y="774347"/>
            <a:ext cx="2169216" cy="369332"/>
          </a:xfrm>
          <a:prstGeom prst="rect">
            <a:avLst/>
          </a:prstGeom>
          <a:noFill/>
        </p:spPr>
        <p:txBody>
          <a:bodyPr wrap="square">
            <a:spAutoFit/>
          </a:bodyPr>
          <a:lstStyle/>
          <a:p>
            <a:r>
              <a:rPr lang="fr-FR" b="1" dirty="0" err="1"/>
              <a:t>REPowerEU</a:t>
            </a:r>
            <a:r>
              <a:rPr lang="fr-FR" b="1" dirty="0"/>
              <a:t> plan</a:t>
            </a:r>
            <a:endParaRPr lang="en-US" b="1" dirty="0"/>
          </a:p>
        </p:txBody>
      </p:sp>
    </p:spTree>
    <p:extLst>
      <p:ext uri="{BB962C8B-B14F-4D97-AF65-F5344CB8AC3E}">
        <p14:creationId xmlns:p14="http://schemas.microsoft.com/office/powerpoint/2010/main" val="31436255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RESULTATS : APPROCHE BOTTOM-UP</a:t>
            </a:r>
          </a:p>
        </p:txBody>
      </p:sp>
      <p:sp>
        <p:nvSpPr>
          <p:cNvPr id="11" name="ZoneTexte 10">
            <a:extLst>
              <a:ext uri="{FF2B5EF4-FFF2-40B4-BE49-F238E27FC236}">
                <a16:creationId xmlns:a16="http://schemas.microsoft.com/office/drawing/2014/main" id="{FD0C71DC-265F-4FA9-35DA-7F9A86C02A8A}"/>
              </a:ext>
            </a:extLst>
          </p:cNvPr>
          <p:cNvSpPr txBox="1"/>
          <p:nvPr/>
        </p:nvSpPr>
        <p:spPr>
          <a:xfrm>
            <a:off x="1180881" y="5368738"/>
            <a:ext cx="3028207" cy="369332"/>
          </a:xfrm>
          <a:prstGeom prst="rect">
            <a:avLst/>
          </a:prstGeom>
          <a:noFill/>
        </p:spPr>
        <p:txBody>
          <a:bodyPr wrap="square" rtlCol="0">
            <a:spAutoFit/>
          </a:bodyPr>
          <a:lstStyle/>
          <a:p>
            <a:r>
              <a:rPr lang="fr-FR" i="1" dirty="0"/>
              <a:t>Information</a:t>
            </a:r>
            <a:endParaRPr lang="en-US" i="1" dirty="0"/>
          </a:p>
        </p:txBody>
      </p:sp>
      <p:sp>
        <p:nvSpPr>
          <p:cNvPr id="13" name="ZoneTexte 12">
            <a:extLst>
              <a:ext uri="{FF2B5EF4-FFF2-40B4-BE49-F238E27FC236}">
                <a16:creationId xmlns:a16="http://schemas.microsoft.com/office/drawing/2014/main" id="{EF0C24C2-F88B-F771-61B5-A34E9C5ECFC4}"/>
              </a:ext>
            </a:extLst>
          </p:cNvPr>
          <p:cNvSpPr txBox="1"/>
          <p:nvPr/>
        </p:nvSpPr>
        <p:spPr>
          <a:xfrm>
            <a:off x="1180881" y="4488825"/>
            <a:ext cx="3028207" cy="369332"/>
          </a:xfrm>
          <a:prstGeom prst="rect">
            <a:avLst/>
          </a:prstGeom>
          <a:noFill/>
        </p:spPr>
        <p:txBody>
          <a:bodyPr wrap="square" rtlCol="0">
            <a:spAutoFit/>
          </a:bodyPr>
          <a:lstStyle/>
          <a:p>
            <a:r>
              <a:rPr lang="fr-FR" i="1" dirty="0"/>
              <a:t>Consultation</a:t>
            </a:r>
            <a:endParaRPr lang="en-US" i="1" dirty="0"/>
          </a:p>
        </p:txBody>
      </p:sp>
      <p:sp>
        <p:nvSpPr>
          <p:cNvPr id="16" name="Flèche : droite 15">
            <a:extLst>
              <a:ext uri="{FF2B5EF4-FFF2-40B4-BE49-F238E27FC236}">
                <a16:creationId xmlns:a16="http://schemas.microsoft.com/office/drawing/2014/main" id="{44E73EAB-80DB-E395-E6AD-05016450F261}"/>
              </a:ext>
            </a:extLst>
          </p:cNvPr>
          <p:cNvSpPr/>
          <p:nvPr/>
        </p:nvSpPr>
        <p:spPr>
          <a:xfrm>
            <a:off x="2694984" y="5468709"/>
            <a:ext cx="368850" cy="192709"/>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7" name="Flèche : droite 16">
            <a:extLst>
              <a:ext uri="{FF2B5EF4-FFF2-40B4-BE49-F238E27FC236}">
                <a16:creationId xmlns:a16="http://schemas.microsoft.com/office/drawing/2014/main" id="{E31FE5A9-E4F4-F69C-D301-4C1F43E9351B}"/>
              </a:ext>
            </a:extLst>
          </p:cNvPr>
          <p:cNvSpPr/>
          <p:nvPr/>
        </p:nvSpPr>
        <p:spPr>
          <a:xfrm>
            <a:off x="2662959" y="4598770"/>
            <a:ext cx="368850" cy="192709"/>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e 33">
            <a:extLst>
              <a:ext uri="{FF2B5EF4-FFF2-40B4-BE49-F238E27FC236}">
                <a16:creationId xmlns:a16="http://schemas.microsoft.com/office/drawing/2014/main" id="{57A6EDF9-5A0D-29A8-50B3-2D6699663AB1}"/>
              </a:ext>
            </a:extLst>
          </p:cNvPr>
          <p:cNvGrpSpPr/>
          <p:nvPr/>
        </p:nvGrpSpPr>
        <p:grpSpPr>
          <a:xfrm>
            <a:off x="3397199" y="4366117"/>
            <a:ext cx="5172039" cy="646331"/>
            <a:chOff x="3395726" y="4366117"/>
            <a:chExt cx="4880759" cy="646331"/>
          </a:xfrm>
        </p:grpSpPr>
        <p:sp>
          <p:nvSpPr>
            <p:cNvPr id="35" name="ZoneTexte 34">
              <a:extLst>
                <a:ext uri="{FF2B5EF4-FFF2-40B4-BE49-F238E27FC236}">
                  <a16:creationId xmlns:a16="http://schemas.microsoft.com/office/drawing/2014/main" id="{11EC261C-6257-F045-CA03-B7DD46B08FD6}"/>
                </a:ext>
              </a:extLst>
            </p:cNvPr>
            <p:cNvSpPr txBox="1"/>
            <p:nvPr/>
          </p:nvSpPr>
          <p:spPr>
            <a:xfrm>
              <a:off x="3395726" y="4366117"/>
              <a:ext cx="4880759"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Les communautés </a:t>
              </a:r>
              <a:r>
                <a:rPr lang="fr-FR" b="1" dirty="0">
                  <a:solidFill>
                    <a:srgbClr val="2E29A0"/>
                  </a:solidFill>
                </a:rPr>
                <a:t>expriment leur opinion</a:t>
              </a:r>
            </a:p>
          </p:txBody>
        </p:sp>
        <p:sp>
          <p:nvSpPr>
            <p:cNvPr id="36" name="Ellipse 35">
              <a:extLst>
                <a:ext uri="{FF2B5EF4-FFF2-40B4-BE49-F238E27FC236}">
                  <a16:creationId xmlns:a16="http://schemas.microsoft.com/office/drawing/2014/main" id="{B533D74C-20A0-56D8-B9E9-89F6BDA1B034}"/>
                </a:ext>
              </a:extLst>
            </p:cNvPr>
            <p:cNvSpPr/>
            <p:nvPr/>
          </p:nvSpPr>
          <p:spPr>
            <a:xfrm>
              <a:off x="3473263" y="4519493"/>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7" name="Ellipse 36">
              <a:extLst>
                <a:ext uri="{FF2B5EF4-FFF2-40B4-BE49-F238E27FC236}">
                  <a16:creationId xmlns:a16="http://schemas.microsoft.com/office/drawing/2014/main" id="{2F8E9F6C-4FC1-32D2-0CCD-D22A2DBB67CC}"/>
                </a:ext>
              </a:extLst>
            </p:cNvPr>
            <p:cNvSpPr/>
            <p:nvPr/>
          </p:nvSpPr>
          <p:spPr>
            <a:xfrm>
              <a:off x="3473263" y="4797756"/>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grpSp>
      <p:grpSp>
        <p:nvGrpSpPr>
          <p:cNvPr id="41" name="Groupe 40">
            <a:extLst>
              <a:ext uri="{FF2B5EF4-FFF2-40B4-BE49-F238E27FC236}">
                <a16:creationId xmlns:a16="http://schemas.microsoft.com/office/drawing/2014/main" id="{E04DCEF2-964A-8EE7-4AF0-FEF7F4CA0836}"/>
              </a:ext>
            </a:extLst>
          </p:cNvPr>
          <p:cNvGrpSpPr/>
          <p:nvPr/>
        </p:nvGrpSpPr>
        <p:grpSpPr>
          <a:xfrm>
            <a:off x="3405911" y="5233188"/>
            <a:ext cx="5415871" cy="646331"/>
            <a:chOff x="3397202" y="5233188"/>
            <a:chExt cx="5415871" cy="646331"/>
          </a:xfrm>
        </p:grpSpPr>
        <p:sp>
          <p:nvSpPr>
            <p:cNvPr id="21" name="ZoneTexte 20">
              <a:extLst>
                <a:ext uri="{FF2B5EF4-FFF2-40B4-BE49-F238E27FC236}">
                  <a16:creationId xmlns:a16="http://schemas.microsoft.com/office/drawing/2014/main" id="{8B77E03D-130A-10C4-5092-46EE57BE738F}"/>
                </a:ext>
              </a:extLst>
            </p:cNvPr>
            <p:cNvSpPr txBox="1"/>
            <p:nvPr/>
          </p:nvSpPr>
          <p:spPr>
            <a:xfrm>
              <a:off x="3397202" y="5233188"/>
              <a:ext cx="5415871"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Elles </a:t>
              </a:r>
              <a:r>
                <a:rPr lang="fr-FR" b="1" dirty="0">
                  <a:solidFill>
                    <a:srgbClr val="2E29A0"/>
                  </a:solidFill>
                </a:rPr>
                <a:t>ne participent pas </a:t>
              </a:r>
              <a:r>
                <a:rPr lang="fr-FR" dirty="0"/>
                <a:t>aux prises de décision</a:t>
              </a:r>
              <a:endParaRPr lang="en-US" dirty="0"/>
            </a:p>
          </p:txBody>
        </p:sp>
        <p:grpSp>
          <p:nvGrpSpPr>
            <p:cNvPr id="38" name="Groupe 37">
              <a:extLst>
                <a:ext uri="{FF2B5EF4-FFF2-40B4-BE49-F238E27FC236}">
                  <a16:creationId xmlns:a16="http://schemas.microsoft.com/office/drawing/2014/main" id="{465B90D2-9020-F69F-5683-B0D63528224D}"/>
                </a:ext>
              </a:extLst>
            </p:cNvPr>
            <p:cNvGrpSpPr/>
            <p:nvPr/>
          </p:nvGrpSpPr>
          <p:grpSpPr>
            <a:xfrm>
              <a:off x="3480536" y="5385298"/>
              <a:ext cx="84868" cy="355724"/>
              <a:chOff x="3480536" y="5385298"/>
              <a:chExt cx="84868" cy="355724"/>
            </a:xfrm>
          </p:grpSpPr>
          <p:sp>
            <p:nvSpPr>
              <p:cNvPr id="39" name="Ellipse 38">
                <a:extLst>
                  <a:ext uri="{FF2B5EF4-FFF2-40B4-BE49-F238E27FC236}">
                    <a16:creationId xmlns:a16="http://schemas.microsoft.com/office/drawing/2014/main" id="{EA51735C-E7F2-01BA-1EF2-205A2490DE5B}"/>
                  </a:ext>
                </a:extLst>
              </p:cNvPr>
              <p:cNvSpPr/>
              <p:nvPr/>
            </p:nvSpPr>
            <p:spPr>
              <a:xfrm>
                <a:off x="3483292" y="5652709"/>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a:extLst>
                  <a:ext uri="{FF2B5EF4-FFF2-40B4-BE49-F238E27FC236}">
                    <a16:creationId xmlns:a16="http://schemas.microsoft.com/office/drawing/2014/main" id="{B13DC254-0631-D01D-2329-6B631EEB9336}"/>
                  </a:ext>
                </a:extLst>
              </p:cNvPr>
              <p:cNvSpPr/>
              <p:nvPr/>
            </p:nvSpPr>
            <p:spPr>
              <a:xfrm>
                <a:off x="3480536" y="5385298"/>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Graphique 2">
            <a:extLst>
              <a:ext uri="{FF2B5EF4-FFF2-40B4-BE49-F238E27FC236}">
                <a16:creationId xmlns:a16="http://schemas.microsoft.com/office/drawing/2014/main" id="{D8D37EB2-611D-1A20-8B49-C4C2ABEE9F6D}"/>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1569"/>
          <a:stretch/>
        </p:blipFill>
        <p:spPr>
          <a:xfrm>
            <a:off x="-785308" y="1119931"/>
            <a:ext cx="2839717" cy="5589630"/>
          </a:xfrm>
          <a:prstGeom prst="rect">
            <a:avLst/>
          </a:prstGeom>
        </p:spPr>
      </p:pic>
      <p:sp>
        <p:nvSpPr>
          <p:cNvPr id="4" name="ZoneTexte 3">
            <a:extLst>
              <a:ext uri="{FF2B5EF4-FFF2-40B4-BE49-F238E27FC236}">
                <a16:creationId xmlns:a16="http://schemas.microsoft.com/office/drawing/2014/main" id="{43CE973B-9575-A3D5-3772-F6C523E63D76}"/>
              </a:ext>
            </a:extLst>
          </p:cNvPr>
          <p:cNvSpPr txBox="1"/>
          <p:nvPr/>
        </p:nvSpPr>
        <p:spPr>
          <a:xfrm>
            <a:off x="0" y="736249"/>
            <a:ext cx="2223061" cy="707886"/>
          </a:xfrm>
          <a:prstGeom prst="rect">
            <a:avLst/>
          </a:prstGeom>
          <a:noFill/>
        </p:spPr>
        <p:txBody>
          <a:bodyPr wrap="square">
            <a:spAutoFit/>
          </a:bodyPr>
          <a:lstStyle/>
          <a:p>
            <a:r>
              <a:rPr lang="fr-FR" sz="2000" b="1" dirty="0">
                <a:solidFill>
                  <a:srgbClr val="2E29FF"/>
                </a:solidFill>
              </a:rPr>
              <a:t>L’échelle de </a:t>
            </a:r>
          </a:p>
          <a:p>
            <a:r>
              <a:rPr lang="fr-FR" sz="2000" b="1" dirty="0">
                <a:solidFill>
                  <a:srgbClr val="2E29FF"/>
                </a:solidFill>
              </a:rPr>
              <a:t>la participation</a:t>
            </a:r>
            <a:endParaRPr lang="en-US" sz="2000" dirty="0"/>
          </a:p>
        </p:txBody>
      </p:sp>
    </p:spTree>
    <p:extLst>
      <p:ext uri="{BB962C8B-B14F-4D97-AF65-F5344CB8AC3E}">
        <p14:creationId xmlns:p14="http://schemas.microsoft.com/office/powerpoint/2010/main" val="3472038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RESULTATS : APPROCHE BOTTOM-UP</a:t>
            </a:r>
          </a:p>
        </p:txBody>
      </p:sp>
      <p:sp>
        <p:nvSpPr>
          <p:cNvPr id="11" name="ZoneTexte 10">
            <a:extLst>
              <a:ext uri="{FF2B5EF4-FFF2-40B4-BE49-F238E27FC236}">
                <a16:creationId xmlns:a16="http://schemas.microsoft.com/office/drawing/2014/main" id="{FD0C71DC-265F-4FA9-35DA-7F9A86C02A8A}"/>
              </a:ext>
            </a:extLst>
          </p:cNvPr>
          <p:cNvSpPr txBox="1"/>
          <p:nvPr/>
        </p:nvSpPr>
        <p:spPr>
          <a:xfrm>
            <a:off x="1180881" y="5368738"/>
            <a:ext cx="3028207" cy="369332"/>
          </a:xfrm>
          <a:prstGeom prst="rect">
            <a:avLst/>
          </a:prstGeom>
          <a:noFill/>
        </p:spPr>
        <p:txBody>
          <a:bodyPr wrap="square" rtlCol="0">
            <a:spAutoFit/>
          </a:bodyPr>
          <a:lstStyle/>
          <a:p>
            <a:r>
              <a:rPr lang="fr-FR" i="1" dirty="0"/>
              <a:t>Information</a:t>
            </a:r>
            <a:endParaRPr lang="en-US" i="1" dirty="0"/>
          </a:p>
        </p:txBody>
      </p:sp>
      <p:sp>
        <p:nvSpPr>
          <p:cNvPr id="12" name="ZoneTexte 11">
            <a:extLst>
              <a:ext uri="{FF2B5EF4-FFF2-40B4-BE49-F238E27FC236}">
                <a16:creationId xmlns:a16="http://schemas.microsoft.com/office/drawing/2014/main" id="{8A009D63-4B35-9FC4-2B36-86E14A8D8F5B}"/>
              </a:ext>
            </a:extLst>
          </p:cNvPr>
          <p:cNvSpPr txBox="1"/>
          <p:nvPr/>
        </p:nvSpPr>
        <p:spPr>
          <a:xfrm>
            <a:off x="1180881" y="3521015"/>
            <a:ext cx="3028207" cy="369332"/>
          </a:xfrm>
          <a:prstGeom prst="rect">
            <a:avLst/>
          </a:prstGeom>
          <a:noFill/>
        </p:spPr>
        <p:txBody>
          <a:bodyPr wrap="square" rtlCol="0">
            <a:spAutoFit/>
          </a:bodyPr>
          <a:lstStyle/>
          <a:p>
            <a:r>
              <a:rPr lang="fr-FR" i="1" dirty="0"/>
              <a:t>Conciliation</a:t>
            </a:r>
            <a:endParaRPr lang="en-US" i="1" dirty="0"/>
          </a:p>
        </p:txBody>
      </p:sp>
      <p:sp>
        <p:nvSpPr>
          <p:cNvPr id="13" name="ZoneTexte 12">
            <a:extLst>
              <a:ext uri="{FF2B5EF4-FFF2-40B4-BE49-F238E27FC236}">
                <a16:creationId xmlns:a16="http://schemas.microsoft.com/office/drawing/2014/main" id="{EF0C24C2-F88B-F771-61B5-A34E9C5ECFC4}"/>
              </a:ext>
            </a:extLst>
          </p:cNvPr>
          <p:cNvSpPr txBox="1"/>
          <p:nvPr/>
        </p:nvSpPr>
        <p:spPr>
          <a:xfrm>
            <a:off x="1180881" y="4488825"/>
            <a:ext cx="3028207" cy="369332"/>
          </a:xfrm>
          <a:prstGeom prst="rect">
            <a:avLst/>
          </a:prstGeom>
          <a:noFill/>
        </p:spPr>
        <p:txBody>
          <a:bodyPr wrap="square" rtlCol="0">
            <a:spAutoFit/>
          </a:bodyPr>
          <a:lstStyle/>
          <a:p>
            <a:r>
              <a:rPr lang="fr-FR" i="1" dirty="0"/>
              <a:t>Consultation</a:t>
            </a:r>
            <a:endParaRPr lang="en-US" i="1" dirty="0"/>
          </a:p>
        </p:txBody>
      </p:sp>
      <p:sp>
        <p:nvSpPr>
          <p:cNvPr id="16" name="Flèche : droite 15">
            <a:extLst>
              <a:ext uri="{FF2B5EF4-FFF2-40B4-BE49-F238E27FC236}">
                <a16:creationId xmlns:a16="http://schemas.microsoft.com/office/drawing/2014/main" id="{44E73EAB-80DB-E395-E6AD-05016450F261}"/>
              </a:ext>
            </a:extLst>
          </p:cNvPr>
          <p:cNvSpPr/>
          <p:nvPr/>
        </p:nvSpPr>
        <p:spPr>
          <a:xfrm>
            <a:off x="2694984" y="5468709"/>
            <a:ext cx="368850" cy="192709"/>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7" name="Flèche : droite 16">
            <a:extLst>
              <a:ext uri="{FF2B5EF4-FFF2-40B4-BE49-F238E27FC236}">
                <a16:creationId xmlns:a16="http://schemas.microsoft.com/office/drawing/2014/main" id="{E31FE5A9-E4F4-F69C-D301-4C1F43E9351B}"/>
              </a:ext>
            </a:extLst>
          </p:cNvPr>
          <p:cNvSpPr/>
          <p:nvPr/>
        </p:nvSpPr>
        <p:spPr>
          <a:xfrm>
            <a:off x="2662959" y="4598770"/>
            <a:ext cx="368850" cy="192709"/>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 droite 17">
            <a:extLst>
              <a:ext uri="{FF2B5EF4-FFF2-40B4-BE49-F238E27FC236}">
                <a16:creationId xmlns:a16="http://schemas.microsoft.com/office/drawing/2014/main" id="{8DAB84F5-7D8F-4C2B-2573-AF836BB06D55}"/>
              </a:ext>
            </a:extLst>
          </p:cNvPr>
          <p:cNvSpPr/>
          <p:nvPr/>
        </p:nvSpPr>
        <p:spPr>
          <a:xfrm>
            <a:off x="2662959" y="3652871"/>
            <a:ext cx="368850" cy="192709"/>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e 29">
            <a:extLst>
              <a:ext uri="{FF2B5EF4-FFF2-40B4-BE49-F238E27FC236}">
                <a16:creationId xmlns:a16="http://schemas.microsoft.com/office/drawing/2014/main" id="{B8B7664D-BDC0-A35C-418F-729FE6D985A8}"/>
              </a:ext>
            </a:extLst>
          </p:cNvPr>
          <p:cNvGrpSpPr/>
          <p:nvPr/>
        </p:nvGrpSpPr>
        <p:grpSpPr>
          <a:xfrm>
            <a:off x="3397199" y="3393467"/>
            <a:ext cx="8655464" cy="646331"/>
            <a:chOff x="3399051" y="3272445"/>
            <a:chExt cx="8437585" cy="646331"/>
          </a:xfrm>
        </p:grpSpPr>
        <p:sp>
          <p:nvSpPr>
            <p:cNvPr id="31" name="ZoneTexte 30">
              <a:extLst>
                <a:ext uri="{FF2B5EF4-FFF2-40B4-BE49-F238E27FC236}">
                  <a16:creationId xmlns:a16="http://schemas.microsoft.com/office/drawing/2014/main" id="{C8BA6241-37A6-CA70-3994-97F4F8CF6836}"/>
                </a:ext>
              </a:extLst>
            </p:cNvPr>
            <p:cNvSpPr txBox="1"/>
            <p:nvPr/>
          </p:nvSpPr>
          <p:spPr>
            <a:xfrm>
              <a:off x="3399051" y="3272445"/>
              <a:ext cx="8437585" cy="646331"/>
            </a:xfrm>
            <a:prstGeom prst="rect">
              <a:avLst/>
            </a:prstGeom>
            <a:noFill/>
          </p:spPr>
          <p:txBody>
            <a:bodyPr wrap="square" rtlCol="0">
              <a:spAutoFit/>
            </a:bodyPr>
            <a:lstStyle/>
            <a:p>
              <a:pPr marL="285750" indent="-285750">
                <a:buFontTx/>
                <a:buChar char="-"/>
              </a:pPr>
              <a:r>
                <a:rPr lang="fr-FR" dirty="0"/>
                <a:t>Les acteurs clés et/ou citoyens sont </a:t>
              </a:r>
              <a:r>
                <a:rPr lang="fr-FR" b="1" dirty="0">
                  <a:solidFill>
                    <a:srgbClr val="2E29A0"/>
                  </a:solidFill>
                </a:rPr>
                <a:t>consultés</a:t>
              </a:r>
            </a:p>
            <a:p>
              <a:pPr marL="285750" indent="-285750">
                <a:buFontTx/>
                <a:buChar char="-"/>
              </a:pPr>
              <a:r>
                <a:rPr lang="fr-FR" dirty="0"/>
                <a:t>Des négociations sont entreprises pour </a:t>
              </a:r>
              <a:r>
                <a:rPr lang="fr-FR" b="1" dirty="0">
                  <a:solidFill>
                    <a:srgbClr val="2E29A0"/>
                  </a:solidFill>
                </a:rPr>
                <a:t>compenser</a:t>
              </a:r>
              <a:r>
                <a:rPr lang="fr-FR" dirty="0"/>
                <a:t> les impacts</a:t>
              </a:r>
              <a:endParaRPr lang="en-US" dirty="0"/>
            </a:p>
          </p:txBody>
        </p:sp>
        <p:sp>
          <p:nvSpPr>
            <p:cNvPr id="32" name="Ellipse 31">
              <a:extLst>
                <a:ext uri="{FF2B5EF4-FFF2-40B4-BE49-F238E27FC236}">
                  <a16:creationId xmlns:a16="http://schemas.microsoft.com/office/drawing/2014/main" id="{3BB43504-F9C5-AAB6-A26C-21FA0BB6EB91}"/>
                </a:ext>
              </a:extLst>
            </p:cNvPr>
            <p:cNvSpPr/>
            <p:nvPr/>
          </p:nvSpPr>
          <p:spPr>
            <a:xfrm>
              <a:off x="3483292" y="3421630"/>
              <a:ext cx="82112" cy="88313"/>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00</a:t>
              </a:r>
              <a:endParaRPr lang="en-US" dirty="0"/>
            </a:p>
          </p:txBody>
        </p:sp>
        <p:sp>
          <p:nvSpPr>
            <p:cNvPr id="33" name="Ellipse 32">
              <a:extLst>
                <a:ext uri="{FF2B5EF4-FFF2-40B4-BE49-F238E27FC236}">
                  <a16:creationId xmlns:a16="http://schemas.microsoft.com/office/drawing/2014/main" id="{29492FB8-0A50-1D3D-0633-71D79DD1E2CA}"/>
                </a:ext>
              </a:extLst>
            </p:cNvPr>
            <p:cNvSpPr/>
            <p:nvPr/>
          </p:nvSpPr>
          <p:spPr>
            <a:xfrm>
              <a:off x="3483292" y="3680867"/>
              <a:ext cx="82112" cy="88313"/>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e 33">
            <a:extLst>
              <a:ext uri="{FF2B5EF4-FFF2-40B4-BE49-F238E27FC236}">
                <a16:creationId xmlns:a16="http://schemas.microsoft.com/office/drawing/2014/main" id="{57A6EDF9-5A0D-29A8-50B3-2D6699663AB1}"/>
              </a:ext>
            </a:extLst>
          </p:cNvPr>
          <p:cNvGrpSpPr/>
          <p:nvPr/>
        </p:nvGrpSpPr>
        <p:grpSpPr>
          <a:xfrm>
            <a:off x="3397199" y="4366117"/>
            <a:ext cx="5172039" cy="646331"/>
            <a:chOff x="3395726" y="4366117"/>
            <a:chExt cx="4880759" cy="646331"/>
          </a:xfrm>
        </p:grpSpPr>
        <p:sp>
          <p:nvSpPr>
            <p:cNvPr id="35" name="ZoneTexte 34">
              <a:extLst>
                <a:ext uri="{FF2B5EF4-FFF2-40B4-BE49-F238E27FC236}">
                  <a16:creationId xmlns:a16="http://schemas.microsoft.com/office/drawing/2014/main" id="{11EC261C-6257-F045-CA03-B7DD46B08FD6}"/>
                </a:ext>
              </a:extLst>
            </p:cNvPr>
            <p:cNvSpPr txBox="1"/>
            <p:nvPr/>
          </p:nvSpPr>
          <p:spPr>
            <a:xfrm>
              <a:off x="3395726" y="4366117"/>
              <a:ext cx="4880759"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Les communautés </a:t>
              </a:r>
              <a:r>
                <a:rPr lang="fr-FR" b="1" dirty="0">
                  <a:solidFill>
                    <a:srgbClr val="2E29A0"/>
                  </a:solidFill>
                </a:rPr>
                <a:t>expriment leur opinion</a:t>
              </a:r>
            </a:p>
          </p:txBody>
        </p:sp>
        <p:sp>
          <p:nvSpPr>
            <p:cNvPr id="36" name="Ellipse 35">
              <a:extLst>
                <a:ext uri="{FF2B5EF4-FFF2-40B4-BE49-F238E27FC236}">
                  <a16:creationId xmlns:a16="http://schemas.microsoft.com/office/drawing/2014/main" id="{B533D74C-20A0-56D8-B9E9-89F6BDA1B034}"/>
                </a:ext>
              </a:extLst>
            </p:cNvPr>
            <p:cNvSpPr/>
            <p:nvPr/>
          </p:nvSpPr>
          <p:spPr>
            <a:xfrm>
              <a:off x="3473263" y="4519493"/>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7" name="Ellipse 36">
              <a:extLst>
                <a:ext uri="{FF2B5EF4-FFF2-40B4-BE49-F238E27FC236}">
                  <a16:creationId xmlns:a16="http://schemas.microsoft.com/office/drawing/2014/main" id="{2F8E9F6C-4FC1-32D2-0CCD-D22A2DBB67CC}"/>
                </a:ext>
              </a:extLst>
            </p:cNvPr>
            <p:cNvSpPr/>
            <p:nvPr/>
          </p:nvSpPr>
          <p:spPr>
            <a:xfrm>
              <a:off x="3473263" y="4797756"/>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grpSp>
      <p:grpSp>
        <p:nvGrpSpPr>
          <p:cNvPr id="41" name="Groupe 40">
            <a:extLst>
              <a:ext uri="{FF2B5EF4-FFF2-40B4-BE49-F238E27FC236}">
                <a16:creationId xmlns:a16="http://schemas.microsoft.com/office/drawing/2014/main" id="{E04DCEF2-964A-8EE7-4AF0-FEF7F4CA0836}"/>
              </a:ext>
            </a:extLst>
          </p:cNvPr>
          <p:cNvGrpSpPr/>
          <p:nvPr/>
        </p:nvGrpSpPr>
        <p:grpSpPr>
          <a:xfrm>
            <a:off x="3405911" y="5233188"/>
            <a:ext cx="5415871" cy="646331"/>
            <a:chOff x="3397202" y="5233188"/>
            <a:chExt cx="5415871" cy="646331"/>
          </a:xfrm>
        </p:grpSpPr>
        <p:sp>
          <p:nvSpPr>
            <p:cNvPr id="21" name="ZoneTexte 20">
              <a:extLst>
                <a:ext uri="{FF2B5EF4-FFF2-40B4-BE49-F238E27FC236}">
                  <a16:creationId xmlns:a16="http://schemas.microsoft.com/office/drawing/2014/main" id="{8B77E03D-130A-10C4-5092-46EE57BE738F}"/>
                </a:ext>
              </a:extLst>
            </p:cNvPr>
            <p:cNvSpPr txBox="1"/>
            <p:nvPr/>
          </p:nvSpPr>
          <p:spPr>
            <a:xfrm>
              <a:off x="3397202" y="5233188"/>
              <a:ext cx="5415871"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Elles </a:t>
              </a:r>
              <a:r>
                <a:rPr lang="fr-FR" b="1" dirty="0">
                  <a:solidFill>
                    <a:srgbClr val="2E29A0"/>
                  </a:solidFill>
                </a:rPr>
                <a:t>ne participent pas </a:t>
              </a:r>
              <a:r>
                <a:rPr lang="fr-FR" dirty="0"/>
                <a:t>aux prises de décision</a:t>
              </a:r>
              <a:endParaRPr lang="en-US" dirty="0"/>
            </a:p>
          </p:txBody>
        </p:sp>
        <p:grpSp>
          <p:nvGrpSpPr>
            <p:cNvPr id="38" name="Groupe 37">
              <a:extLst>
                <a:ext uri="{FF2B5EF4-FFF2-40B4-BE49-F238E27FC236}">
                  <a16:creationId xmlns:a16="http://schemas.microsoft.com/office/drawing/2014/main" id="{465B90D2-9020-F69F-5683-B0D63528224D}"/>
                </a:ext>
              </a:extLst>
            </p:cNvPr>
            <p:cNvGrpSpPr/>
            <p:nvPr/>
          </p:nvGrpSpPr>
          <p:grpSpPr>
            <a:xfrm>
              <a:off x="3480536" y="5385298"/>
              <a:ext cx="84868" cy="355724"/>
              <a:chOff x="3480536" y="5385298"/>
              <a:chExt cx="84868" cy="355724"/>
            </a:xfrm>
          </p:grpSpPr>
          <p:sp>
            <p:nvSpPr>
              <p:cNvPr id="39" name="Ellipse 38">
                <a:extLst>
                  <a:ext uri="{FF2B5EF4-FFF2-40B4-BE49-F238E27FC236}">
                    <a16:creationId xmlns:a16="http://schemas.microsoft.com/office/drawing/2014/main" id="{EA51735C-E7F2-01BA-1EF2-205A2490DE5B}"/>
                  </a:ext>
                </a:extLst>
              </p:cNvPr>
              <p:cNvSpPr/>
              <p:nvPr/>
            </p:nvSpPr>
            <p:spPr>
              <a:xfrm>
                <a:off x="3483292" y="5652709"/>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a:extLst>
                  <a:ext uri="{FF2B5EF4-FFF2-40B4-BE49-F238E27FC236}">
                    <a16:creationId xmlns:a16="http://schemas.microsoft.com/office/drawing/2014/main" id="{B13DC254-0631-D01D-2329-6B631EEB9336}"/>
                  </a:ext>
                </a:extLst>
              </p:cNvPr>
              <p:cNvSpPr/>
              <p:nvPr/>
            </p:nvSpPr>
            <p:spPr>
              <a:xfrm>
                <a:off x="3480536" y="5385298"/>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Graphique 2">
            <a:extLst>
              <a:ext uri="{FF2B5EF4-FFF2-40B4-BE49-F238E27FC236}">
                <a16:creationId xmlns:a16="http://schemas.microsoft.com/office/drawing/2014/main" id="{0A0B70A4-2292-8DE2-EB9B-51556845DA3B}"/>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1569"/>
          <a:stretch/>
        </p:blipFill>
        <p:spPr>
          <a:xfrm>
            <a:off x="-785308" y="1119931"/>
            <a:ext cx="2839717" cy="5589630"/>
          </a:xfrm>
          <a:prstGeom prst="rect">
            <a:avLst/>
          </a:prstGeom>
        </p:spPr>
      </p:pic>
      <p:sp>
        <p:nvSpPr>
          <p:cNvPr id="4" name="ZoneTexte 3">
            <a:extLst>
              <a:ext uri="{FF2B5EF4-FFF2-40B4-BE49-F238E27FC236}">
                <a16:creationId xmlns:a16="http://schemas.microsoft.com/office/drawing/2014/main" id="{B85DA47F-B4DB-7D4C-8128-5717868AA4F9}"/>
              </a:ext>
            </a:extLst>
          </p:cNvPr>
          <p:cNvSpPr txBox="1"/>
          <p:nvPr/>
        </p:nvSpPr>
        <p:spPr>
          <a:xfrm>
            <a:off x="0" y="736249"/>
            <a:ext cx="2223061" cy="707886"/>
          </a:xfrm>
          <a:prstGeom prst="rect">
            <a:avLst/>
          </a:prstGeom>
          <a:noFill/>
        </p:spPr>
        <p:txBody>
          <a:bodyPr wrap="square">
            <a:spAutoFit/>
          </a:bodyPr>
          <a:lstStyle/>
          <a:p>
            <a:r>
              <a:rPr lang="fr-FR" sz="2000" b="1" dirty="0">
                <a:solidFill>
                  <a:srgbClr val="2E29FF"/>
                </a:solidFill>
              </a:rPr>
              <a:t>L’échelle de </a:t>
            </a:r>
          </a:p>
          <a:p>
            <a:r>
              <a:rPr lang="fr-FR" sz="2000" b="1" dirty="0">
                <a:solidFill>
                  <a:srgbClr val="2E29FF"/>
                </a:solidFill>
              </a:rPr>
              <a:t>la participation</a:t>
            </a:r>
            <a:endParaRPr lang="en-US" sz="2000" dirty="0"/>
          </a:p>
        </p:txBody>
      </p:sp>
    </p:spTree>
    <p:extLst>
      <p:ext uri="{BB962C8B-B14F-4D97-AF65-F5344CB8AC3E}">
        <p14:creationId xmlns:p14="http://schemas.microsoft.com/office/powerpoint/2010/main" val="257658017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RESULTATS : APPROCHE BOTTOM-UP</a:t>
            </a:r>
          </a:p>
        </p:txBody>
      </p:sp>
      <p:sp>
        <p:nvSpPr>
          <p:cNvPr id="11" name="ZoneTexte 10">
            <a:extLst>
              <a:ext uri="{FF2B5EF4-FFF2-40B4-BE49-F238E27FC236}">
                <a16:creationId xmlns:a16="http://schemas.microsoft.com/office/drawing/2014/main" id="{FD0C71DC-265F-4FA9-35DA-7F9A86C02A8A}"/>
              </a:ext>
            </a:extLst>
          </p:cNvPr>
          <p:cNvSpPr txBox="1"/>
          <p:nvPr/>
        </p:nvSpPr>
        <p:spPr>
          <a:xfrm>
            <a:off x="1180881" y="5368738"/>
            <a:ext cx="3028207" cy="369332"/>
          </a:xfrm>
          <a:prstGeom prst="rect">
            <a:avLst/>
          </a:prstGeom>
          <a:noFill/>
        </p:spPr>
        <p:txBody>
          <a:bodyPr wrap="square" rtlCol="0">
            <a:spAutoFit/>
          </a:bodyPr>
          <a:lstStyle/>
          <a:p>
            <a:r>
              <a:rPr lang="fr-FR" i="1" dirty="0"/>
              <a:t>Information</a:t>
            </a:r>
            <a:endParaRPr lang="en-US" i="1" dirty="0"/>
          </a:p>
        </p:txBody>
      </p:sp>
      <p:sp>
        <p:nvSpPr>
          <p:cNvPr id="12" name="ZoneTexte 11">
            <a:extLst>
              <a:ext uri="{FF2B5EF4-FFF2-40B4-BE49-F238E27FC236}">
                <a16:creationId xmlns:a16="http://schemas.microsoft.com/office/drawing/2014/main" id="{8A009D63-4B35-9FC4-2B36-86E14A8D8F5B}"/>
              </a:ext>
            </a:extLst>
          </p:cNvPr>
          <p:cNvSpPr txBox="1"/>
          <p:nvPr/>
        </p:nvSpPr>
        <p:spPr>
          <a:xfrm>
            <a:off x="1180881" y="3521015"/>
            <a:ext cx="3028207" cy="369332"/>
          </a:xfrm>
          <a:prstGeom prst="rect">
            <a:avLst/>
          </a:prstGeom>
          <a:noFill/>
        </p:spPr>
        <p:txBody>
          <a:bodyPr wrap="square" rtlCol="0">
            <a:spAutoFit/>
          </a:bodyPr>
          <a:lstStyle/>
          <a:p>
            <a:r>
              <a:rPr lang="fr-FR" i="1" dirty="0"/>
              <a:t>Conciliation</a:t>
            </a:r>
            <a:endParaRPr lang="en-US" i="1" dirty="0"/>
          </a:p>
        </p:txBody>
      </p:sp>
      <p:sp>
        <p:nvSpPr>
          <p:cNvPr id="13" name="ZoneTexte 12">
            <a:extLst>
              <a:ext uri="{FF2B5EF4-FFF2-40B4-BE49-F238E27FC236}">
                <a16:creationId xmlns:a16="http://schemas.microsoft.com/office/drawing/2014/main" id="{EF0C24C2-F88B-F771-61B5-A34E9C5ECFC4}"/>
              </a:ext>
            </a:extLst>
          </p:cNvPr>
          <p:cNvSpPr txBox="1"/>
          <p:nvPr/>
        </p:nvSpPr>
        <p:spPr>
          <a:xfrm>
            <a:off x="1180881" y="4488825"/>
            <a:ext cx="3028207" cy="369332"/>
          </a:xfrm>
          <a:prstGeom prst="rect">
            <a:avLst/>
          </a:prstGeom>
          <a:noFill/>
        </p:spPr>
        <p:txBody>
          <a:bodyPr wrap="square" rtlCol="0">
            <a:spAutoFit/>
          </a:bodyPr>
          <a:lstStyle/>
          <a:p>
            <a:r>
              <a:rPr lang="fr-FR" i="1" dirty="0"/>
              <a:t>Consultation</a:t>
            </a:r>
            <a:endParaRPr lang="en-US" i="1" dirty="0"/>
          </a:p>
        </p:txBody>
      </p:sp>
      <p:sp>
        <p:nvSpPr>
          <p:cNvPr id="14" name="ZoneTexte 13">
            <a:extLst>
              <a:ext uri="{FF2B5EF4-FFF2-40B4-BE49-F238E27FC236}">
                <a16:creationId xmlns:a16="http://schemas.microsoft.com/office/drawing/2014/main" id="{63B0FA39-AB4A-D3AD-3AEE-E593B2A70175}"/>
              </a:ext>
            </a:extLst>
          </p:cNvPr>
          <p:cNvSpPr txBox="1"/>
          <p:nvPr/>
        </p:nvSpPr>
        <p:spPr>
          <a:xfrm>
            <a:off x="1180881" y="2535049"/>
            <a:ext cx="3028207" cy="369332"/>
          </a:xfrm>
          <a:prstGeom prst="rect">
            <a:avLst/>
          </a:prstGeom>
          <a:noFill/>
        </p:spPr>
        <p:txBody>
          <a:bodyPr wrap="square" rtlCol="0">
            <a:spAutoFit/>
          </a:bodyPr>
          <a:lstStyle/>
          <a:p>
            <a:r>
              <a:rPr lang="fr-FR" i="1" dirty="0"/>
              <a:t>Partenariat</a:t>
            </a:r>
            <a:endParaRPr lang="en-US" i="1" dirty="0"/>
          </a:p>
        </p:txBody>
      </p:sp>
      <p:sp>
        <p:nvSpPr>
          <p:cNvPr id="16" name="Flèche : droite 15">
            <a:extLst>
              <a:ext uri="{FF2B5EF4-FFF2-40B4-BE49-F238E27FC236}">
                <a16:creationId xmlns:a16="http://schemas.microsoft.com/office/drawing/2014/main" id="{44E73EAB-80DB-E395-E6AD-05016450F261}"/>
              </a:ext>
            </a:extLst>
          </p:cNvPr>
          <p:cNvSpPr/>
          <p:nvPr/>
        </p:nvSpPr>
        <p:spPr>
          <a:xfrm>
            <a:off x="2694984" y="5468709"/>
            <a:ext cx="368850" cy="192709"/>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7" name="Flèche : droite 16">
            <a:extLst>
              <a:ext uri="{FF2B5EF4-FFF2-40B4-BE49-F238E27FC236}">
                <a16:creationId xmlns:a16="http://schemas.microsoft.com/office/drawing/2014/main" id="{E31FE5A9-E4F4-F69C-D301-4C1F43E9351B}"/>
              </a:ext>
            </a:extLst>
          </p:cNvPr>
          <p:cNvSpPr/>
          <p:nvPr/>
        </p:nvSpPr>
        <p:spPr>
          <a:xfrm>
            <a:off x="2662959" y="4598770"/>
            <a:ext cx="368850" cy="192709"/>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 droite 17">
            <a:extLst>
              <a:ext uri="{FF2B5EF4-FFF2-40B4-BE49-F238E27FC236}">
                <a16:creationId xmlns:a16="http://schemas.microsoft.com/office/drawing/2014/main" id="{8DAB84F5-7D8F-4C2B-2573-AF836BB06D55}"/>
              </a:ext>
            </a:extLst>
          </p:cNvPr>
          <p:cNvSpPr/>
          <p:nvPr/>
        </p:nvSpPr>
        <p:spPr>
          <a:xfrm>
            <a:off x="2662959" y="3652871"/>
            <a:ext cx="368850" cy="192709"/>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èche : droite 18">
            <a:extLst>
              <a:ext uri="{FF2B5EF4-FFF2-40B4-BE49-F238E27FC236}">
                <a16:creationId xmlns:a16="http://schemas.microsoft.com/office/drawing/2014/main" id="{AB8A9DF0-4635-4826-3E4E-D7AC19B8F7B4}"/>
              </a:ext>
            </a:extLst>
          </p:cNvPr>
          <p:cNvSpPr/>
          <p:nvPr/>
        </p:nvSpPr>
        <p:spPr>
          <a:xfrm>
            <a:off x="2662959" y="2633731"/>
            <a:ext cx="368850" cy="192709"/>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e 25">
            <a:extLst>
              <a:ext uri="{FF2B5EF4-FFF2-40B4-BE49-F238E27FC236}">
                <a16:creationId xmlns:a16="http://schemas.microsoft.com/office/drawing/2014/main" id="{9B37C3FE-0357-1AE0-DFE2-4685BD3700A2}"/>
              </a:ext>
            </a:extLst>
          </p:cNvPr>
          <p:cNvGrpSpPr/>
          <p:nvPr/>
        </p:nvGrpSpPr>
        <p:grpSpPr>
          <a:xfrm>
            <a:off x="3397198" y="2246619"/>
            <a:ext cx="9012515" cy="923330"/>
            <a:chOff x="3399050" y="2342245"/>
            <a:chExt cx="9021408" cy="923330"/>
          </a:xfrm>
        </p:grpSpPr>
        <p:sp>
          <p:nvSpPr>
            <p:cNvPr id="27" name="ZoneTexte 26">
              <a:extLst>
                <a:ext uri="{FF2B5EF4-FFF2-40B4-BE49-F238E27FC236}">
                  <a16:creationId xmlns:a16="http://schemas.microsoft.com/office/drawing/2014/main" id="{B7F12DD4-40BA-26F1-DBE2-D63AD637D360}"/>
                </a:ext>
              </a:extLst>
            </p:cNvPr>
            <p:cNvSpPr txBox="1"/>
            <p:nvPr/>
          </p:nvSpPr>
          <p:spPr>
            <a:xfrm>
              <a:off x="3399050" y="2342245"/>
              <a:ext cx="9021408" cy="923330"/>
            </a:xfrm>
            <a:prstGeom prst="rect">
              <a:avLst/>
            </a:prstGeom>
            <a:noFill/>
          </p:spPr>
          <p:txBody>
            <a:bodyPr wrap="square" rtlCol="0">
              <a:spAutoFit/>
            </a:bodyPr>
            <a:lstStyle/>
            <a:p>
              <a:pPr marL="285750" indent="-285750">
                <a:buFontTx/>
                <a:buChar char="-"/>
              </a:pPr>
              <a:r>
                <a:rPr lang="fr-FR" dirty="0"/>
                <a:t>Les acteurs clés et/ou citoyens </a:t>
              </a:r>
              <a:r>
                <a:rPr lang="fr-FR" b="1" dirty="0">
                  <a:solidFill>
                    <a:srgbClr val="2E29A0"/>
                  </a:solidFill>
                </a:rPr>
                <a:t>participent</a:t>
              </a:r>
              <a:r>
                <a:rPr lang="fr-FR" dirty="0"/>
                <a:t> aux prises de décision (ex : localisation, caractéristiques techniques)</a:t>
              </a:r>
            </a:p>
            <a:p>
              <a:pPr marL="285750" indent="-285750">
                <a:buFontTx/>
                <a:buChar char="-"/>
              </a:pPr>
              <a:r>
                <a:rPr lang="fr-FR" dirty="0"/>
                <a:t>Négociations portant sur des mesures pour </a:t>
              </a:r>
              <a:r>
                <a:rPr lang="fr-FR" b="1" dirty="0">
                  <a:solidFill>
                    <a:srgbClr val="2E29A0"/>
                  </a:solidFill>
                </a:rPr>
                <a:t>éviter, réduire, compenser </a:t>
              </a:r>
              <a:r>
                <a:rPr lang="fr-FR" dirty="0"/>
                <a:t>les impacts</a:t>
              </a:r>
              <a:endParaRPr lang="en-US" dirty="0"/>
            </a:p>
          </p:txBody>
        </p:sp>
        <p:sp>
          <p:nvSpPr>
            <p:cNvPr id="28" name="Ellipse 27">
              <a:extLst>
                <a:ext uri="{FF2B5EF4-FFF2-40B4-BE49-F238E27FC236}">
                  <a16:creationId xmlns:a16="http://schemas.microsoft.com/office/drawing/2014/main" id="{FC0C05DD-9A9F-41FB-1515-D72C56BF0AD6}"/>
                </a:ext>
              </a:extLst>
            </p:cNvPr>
            <p:cNvSpPr/>
            <p:nvPr/>
          </p:nvSpPr>
          <p:spPr>
            <a:xfrm>
              <a:off x="3495167" y="2495350"/>
              <a:ext cx="82112" cy="8831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Ellipse 28">
              <a:extLst>
                <a:ext uri="{FF2B5EF4-FFF2-40B4-BE49-F238E27FC236}">
                  <a16:creationId xmlns:a16="http://schemas.microsoft.com/office/drawing/2014/main" id="{E020F365-C843-5736-FAEA-8A1942CE2EEC}"/>
                </a:ext>
              </a:extLst>
            </p:cNvPr>
            <p:cNvSpPr/>
            <p:nvPr/>
          </p:nvSpPr>
          <p:spPr>
            <a:xfrm>
              <a:off x="3493192" y="3063388"/>
              <a:ext cx="82112" cy="8831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e 29">
            <a:extLst>
              <a:ext uri="{FF2B5EF4-FFF2-40B4-BE49-F238E27FC236}">
                <a16:creationId xmlns:a16="http://schemas.microsoft.com/office/drawing/2014/main" id="{B8B7664D-BDC0-A35C-418F-729FE6D985A8}"/>
              </a:ext>
            </a:extLst>
          </p:cNvPr>
          <p:cNvGrpSpPr/>
          <p:nvPr/>
        </p:nvGrpSpPr>
        <p:grpSpPr>
          <a:xfrm>
            <a:off x="3397199" y="3393467"/>
            <a:ext cx="8655464" cy="646331"/>
            <a:chOff x="3399051" y="3272445"/>
            <a:chExt cx="8437585" cy="646331"/>
          </a:xfrm>
        </p:grpSpPr>
        <p:sp>
          <p:nvSpPr>
            <p:cNvPr id="31" name="ZoneTexte 30">
              <a:extLst>
                <a:ext uri="{FF2B5EF4-FFF2-40B4-BE49-F238E27FC236}">
                  <a16:creationId xmlns:a16="http://schemas.microsoft.com/office/drawing/2014/main" id="{C8BA6241-37A6-CA70-3994-97F4F8CF6836}"/>
                </a:ext>
              </a:extLst>
            </p:cNvPr>
            <p:cNvSpPr txBox="1"/>
            <p:nvPr/>
          </p:nvSpPr>
          <p:spPr>
            <a:xfrm>
              <a:off x="3399051" y="3272445"/>
              <a:ext cx="8437585" cy="646331"/>
            </a:xfrm>
            <a:prstGeom prst="rect">
              <a:avLst/>
            </a:prstGeom>
            <a:noFill/>
          </p:spPr>
          <p:txBody>
            <a:bodyPr wrap="square" rtlCol="0">
              <a:spAutoFit/>
            </a:bodyPr>
            <a:lstStyle/>
            <a:p>
              <a:pPr marL="285750" indent="-285750">
                <a:buFontTx/>
                <a:buChar char="-"/>
              </a:pPr>
              <a:r>
                <a:rPr lang="fr-FR" dirty="0"/>
                <a:t>Les acteurs clés et/ou citoyens sont </a:t>
              </a:r>
              <a:r>
                <a:rPr lang="fr-FR" b="1" dirty="0">
                  <a:solidFill>
                    <a:srgbClr val="2E29A0"/>
                  </a:solidFill>
                </a:rPr>
                <a:t>consultés</a:t>
              </a:r>
            </a:p>
            <a:p>
              <a:pPr marL="285750" indent="-285750">
                <a:buFontTx/>
                <a:buChar char="-"/>
              </a:pPr>
              <a:r>
                <a:rPr lang="fr-FR" dirty="0"/>
                <a:t>Des négociations sont entreprises pour </a:t>
              </a:r>
              <a:r>
                <a:rPr lang="fr-FR" b="1" dirty="0">
                  <a:solidFill>
                    <a:srgbClr val="2E29A0"/>
                  </a:solidFill>
                </a:rPr>
                <a:t>compenser</a:t>
              </a:r>
              <a:r>
                <a:rPr lang="fr-FR" dirty="0"/>
                <a:t> les impacts</a:t>
              </a:r>
              <a:endParaRPr lang="en-US" dirty="0"/>
            </a:p>
          </p:txBody>
        </p:sp>
        <p:sp>
          <p:nvSpPr>
            <p:cNvPr id="32" name="Ellipse 31">
              <a:extLst>
                <a:ext uri="{FF2B5EF4-FFF2-40B4-BE49-F238E27FC236}">
                  <a16:creationId xmlns:a16="http://schemas.microsoft.com/office/drawing/2014/main" id="{3BB43504-F9C5-AAB6-A26C-21FA0BB6EB91}"/>
                </a:ext>
              </a:extLst>
            </p:cNvPr>
            <p:cNvSpPr/>
            <p:nvPr/>
          </p:nvSpPr>
          <p:spPr>
            <a:xfrm>
              <a:off x="3483292" y="3421630"/>
              <a:ext cx="82112" cy="88313"/>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00</a:t>
              </a:r>
              <a:endParaRPr lang="en-US" dirty="0"/>
            </a:p>
          </p:txBody>
        </p:sp>
        <p:sp>
          <p:nvSpPr>
            <p:cNvPr id="33" name="Ellipse 32">
              <a:extLst>
                <a:ext uri="{FF2B5EF4-FFF2-40B4-BE49-F238E27FC236}">
                  <a16:creationId xmlns:a16="http://schemas.microsoft.com/office/drawing/2014/main" id="{29492FB8-0A50-1D3D-0633-71D79DD1E2CA}"/>
                </a:ext>
              </a:extLst>
            </p:cNvPr>
            <p:cNvSpPr/>
            <p:nvPr/>
          </p:nvSpPr>
          <p:spPr>
            <a:xfrm>
              <a:off x="3483292" y="3680867"/>
              <a:ext cx="82112" cy="88313"/>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e 33">
            <a:extLst>
              <a:ext uri="{FF2B5EF4-FFF2-40B4-BE49-F238E27FC236}">
                <a16:creationId xmlns:a16="http://schemas.microsoft.com/office/drawing/2014/main" id="{57A6EDF9-5A0D-29A8-50B3-2D6699663AB1}"/>
              </a:ext>
            </a:extLst>
          </p:cNvPr>
          <p:cNvGrpSpPr/>
          <p:nvPr/>
        </p:nvGrpSpPr>
        <p:grpSpPr>
          <a:xfrm>
            <a:off x="3397199" y="4366117"/>
            <a:ext cx="5172039" cy="646331"/>
            <a:chOff x="3395726" y="4366117"/>
            <a:chExt cx="4880759" cy="646331"/>
          </a:xfrm>
        </p:grpSpPr>
        <p:sp>
          <p:nvSpPr>
            <p:cNvPr id="35" name="ZoneTexte 34">
              <a:extLst>
                <a:ext uri="{FF2B5EF4-FFF2-40B4-BE49-F238E27FC236}">
                  <a16:creationId xmlns:a16="http://schemas.microsoft.com/office/drawing/2014/main" id="{11EC261C-6257-F045-CA03-B7DD46B08FD6}"/>
                </a:ext>
              </a:extLst>
            </p:cNvPr>
            <p:cNvSpPr txBox="1"/>
            <p:nvPr/>
          </p:nvSpPr>
          <p:spPr>
            <a:xfrm>
              <a:off x="3395726" y="4366117"/>
              <a:ext cx="4880759"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Les communautés </a:t>
              </a:r>
              <a:r>
                <a:rPr lang="fr-FR" b="1" dirty="0">
                  <a:solidFill>
                    <a:srgbClr val="2E29A0"/>
                  </a:solidFill>
                </a:rPr>
                <a:t>expriment leur opinion</a:t>
              </a:r>
            </a:p>
          </p:txBody>
        </p:sp>
        <p:sp>
          <p:nvSpPr>
            <p:cNvPr id="36" name="Ellipse 35">
              <a:extLst>
                <a:ext uri="{FF2B5EF4-FFF2-40B4-BE49-F238E27FC236}">
                  <a16:creationId xmlns:a16="http://schemas.microsoft.com/office/drawing/2014/main" id="{B533D74C-20A0-56D8-B9E9-89F6BDA1B034}"/>
                </a:ext>
              </a:extLst>
            </p:cNvPr>
            <p:cNvSpPr/>
            <p:nvPr/>
          </p:nvSpPr>
          <p:spPr>
            <a:xfrm>
              <a:off x="3473263" y="4519493"/>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7" name="Ellipse 36">
              <a:extLst>
                <a:ext uri="{FF2B5EF4-FFF2-40B4-BE49-F238E27FC236}">
                  <a16:creationId xmlns:a16="http://schemas.microsoft.com/office/drawing/2014/main" id="{2F8E9F6C-4FC1-32D2-0CCD-D22A2DBB67CC}"/>
                </a:ext>
              </a:extLst>
            </p:cNvPr>
            <p:cNvSpPr/>
            <p:nvPr/>
          </p:nvSpPr>
          <p:spPr>
            <a:xfrm>
              <a:off x="3473263" y="4797756"/>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grpSp>
      <p:grpSp>
        <p:nvGrpSpPr>
          <p:cNvPr id="41" name="Groupe 40">
            <a:extLst>
              <a:ext uri="{FF2B5EF4-FFF2-40B4-BE49-F238E27FC236}">
                <a16:creationId xmlns:a16="http://schemas.microsoft.com/office/drawing/2014/main" id="{E04DCEF2-964A-8EE7-4AF0-FEF7F4CA0836}"/>
              </a:ext>
            </a:extLst>
          </p:cNvPr>
          <p:cNvGrpSpPr/>
          <p:nvPr/>
        </p:nvGrpSpPr>
        <p:grpSpPr>
          <a:xfrm>
            <a:off x="3405911" y="5233188"/>
            <a:ext cx="5415871" cy="646331"/>
            <a:chOff x="3397202" y="5233188"/>
            <a:chExt cx="5415871" cy="646331"/>
          </a:xfrm>
        </p:grpSpPr>
        <p:sp>
          <p:nvSpPr>
            <p:cNvPr id="21" name="ZoneTexte 20">
              <a:extLst>
                <a:ext uri="{FF2B5EF4-FFF2-40B4-BE49-F238E27FC236}">
                  <a16:creationId xmlns:a16="http://schemas.microsoft.com/office/drawing/2014/main" id="{8B77E03D-130A-10C4-5092-46EE57BE738F}"/>
                </a:ext>
              </a:extLst>
            </p:cNvPr>
            <p:cNvSpPr txBox="1"/>
            <p:nvPr/>
          </p:nvSpPr>
          <p:spPr>
            <a:xfrm>
              <a:off x="3397202" y="5233188"/>
              <a:ext cx="5415871"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Elles </a:t>
              </a:r>
              <a:r>
                <a:rPr lang="fr-FR" b="1" dirty="0">
                  <a:solidFill>
                    <a:srgbClr val="2E29A0"/>
                  </a:solidFill>
                </a:rPr>
                <a:t>ne participent pas </a:t>
              </a:r>
              <a:r>
                <a:rPr lang="fr-FR" dirty="0"/>
                <a:t>aux prises de décision</a:t>
              </a:r>
              <a:endParaRPr lang="en-US" dirty="0"/>
            </a:p>
          </p:txBody>
        </p:sp>
        <p:grpSp>
          <p:nvGrpSpPr>
            <p:cNvPr id="38" name="Groupe 37">
              <a:extLst>
                <a:ext uri="{FF2B5EF4-FFF2-40B4-BE49-F238E27FC236}">
                  <a16:creationId xmlns:a16="http://schemas.microsoft.com/office/drawing/2014/main" id="{465B90D2-9020-F69F-5683-B0D63528224D}"/>
                </a:ext>
              </a:extLst>
            </p:cNvPr>
            <p:cNvGrpSpPr/>
            <p:nvPr/>
          </p:nvGrpSpPr>
          <p:grpSpPr>
            <a:xfrm>
              <a:off x="3480536" y="5385298"/>
              <a:ext cx="84868" cy="355724"/>
              <a:chOff x="3480536" y="5385298"/>
              <a:chExt cx="84868" cy="355724"/>
            </a:xfrm>
          </p:grpSpPr>
          <p:sp>
            <p:nvSpPr>
              <p:cNvPr id="39" name="Ellipse 38">
                <a:extLst>
                  <a:ext uri="{FF2B5EF4-FFF2-40B4-BE49-F238E27FC236}">
                    <a16:creationId xmlns:a16="http://schemas.microsoft.com/office/drawing/2014/main" id="{EA51735C-E7F2-01BA-1EF2-205A2490DE5B}"/>
                  </a:ext>
                </a:extLst>
              </p:cNvPr>
              <p:cNvSpPr/>
              <p:nvPr/>
            </p:nvSpPr>
            <p:spPr>
              <a:xfrm>
                <a:off x="3483292" y="5652709"/>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a:extLst>
                  <a:ext uri="{FF2B5EF4-FFF2-40B4-BE49-F238E27FC236}">
                    <a16:creationId xmlns:a16="http://schemas.microsoft.com/office/drawing/2014/main" id="{B13DC254-0631-D01D-2329-6B631EEB9336}"/>
                  </a:ext>
                </a:extLst>
              </p:cNvPr>
              <p:cNvSpPr/>
              <p:nvPr/>
            </p:nvSpPr>
            <p:spPr>
              <a:xfrm>
                <a:off x="3480536" y="5385298"/>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pic>
        <p:nvPicPr>
          <p:cNvPr id="3" name="Graphique 2">
            <a:extLst>
              <a:ext uri="{FF2B5EF4-FFF2-40B4-BE49-F238E27FC236}">
                <a16:creationId xmlns:a16="http://schemas.microsoft.com/office/drawing/2014/main" id="{9209D8C9-2CE8-0AEE-6D19-7EC6E07F0AD0}"/>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1569"/>
          <a:stretch/>
        </p:blipFill>
        <p:spPr>
          <a:xfrm>
            <a:off x="-785308" y="1119931"/>
            <a:ext cx="2839717" cy="5589630"/>
          </a:xfrm>
          <a:prstGeom prst="rect">
            <a:avLst/>
          </a:prstGeom>
        </p:spPr>
      </p:pic>
      <p:sp>
        <p:nvSpPr>
          <p:cNvPr id="4" name="ZoneTexte 3">
            <a:extLst>
              <a:ext uri="{FF2B5EF4-FFF2-40B4-BE49-F238E27FC236}">
                <a16:creationId xmlns:a16="http://schemas.microsoft.com/office/drawing/2014/main" id="{B8025C9A-D0F6-B4E9-DA69-0D07C58E95D8}"/>
              </a:ext>
            </a:extLst>
          </p:cNvPr>
          <p:cNvSpPr txBox="1"/>
          <p:nvPr/>
        </p:nvSpPr>
        <p:spPr>
          <a:xfrm>
            <a:off x="0" y="736249"/>
            <a:ext cx="2223061" cy="707886"/>
          </a:xfrm>
          <a:prstGeom prst="rect">
            <a:avLst/>
          </a:prstGeom>
          <a:noFill/>
        </p:spPr>
        <p:txBody>
          <a:bodyPr wrap="square">
            <a:spAutoFit/>
          </a:bodyPr>
          <a:lstStyle/>
          <a:p>
            <a:r>
              <a:rPr lang="fr-FR" sz="2000" b="1" dirty="0">
                <a:solidFill>
                  <a:srgbClr val="2E29FF"/>
                </a:solidFill>
              </a:rPr>
              <a:t>L’échelle de </a:t>
            </a:r>
          </a:p>
          <a:p>
            <a:r>
              <a:rPr lang="fr-FR" sz="2000" b="1" dirty="0">
                <a:solidFill>
                  <a:srgbClr val="2E29FF"/>
                </a:solidFill>
              </a:rPr>
              <a:t>la participation</a:t>
            </a:r>
            <a:endParaRPr lang="en-US" sz="2000" dirty="0"/>
          </a:p>
        </p:txBody>
      </p:sp>
    </p:spTree>
    <p:extLst>
      <p:ext uri="{BB962C8B-B14F-4D97-AF65-F5344CB8AC3E}">
        <p14:creationId xmlns:p14="http://schemas.microsoft.com/office/powerpoint/2010/main" val="36104637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4C4C1C3E-009B-4C43-A023-6FCDAB613DC1}"/>
              </a:ext>
            </a:extLst>
          </p:cNvPr>
          <p:cNvSpPr>
            <a:spLocks noGrp="1"/>
          </p:cNvSpPr>
          <p:nvPr>
            <p:ph type="body" sz="quarter" idx="10"/>
          </p:nvPr>
        </p:nvSpPr>
        <p:spPr/>
        <p:txBody>
          <a:bodyPr/>
          <a:lstStyle/>
          <a:p>
            <a:r>
              <a:rPr lang="fr-FR" dirty="0"/>
              <a:t>RESULTATS : APPROCHE BOTTOM-UP</a:t>
            </a:r>
          </a:p>
        </p:txBody>
      </p:sp>
      <p:sp>
        <p:nvSpPr>
          <p:cNvPr id="11" name="ZoneTexte 10">
            <a:extLst>
              <a:ext uri="{FF2B5EF4-FFF2-40B4-BE49-F238E27FC236}">
                <a16:creationId xmlns:a16="http://schemas.microsoft.com/office/drawing/2014/main" id="{FD0C71DC-265F-4FA9-35DA-7F9A86C02A8A}"/>
              </a:ext>
            </a:extLst>
          </p:cNvPr>
          <p:cNvSpPr txBox="1"/>
          <p:nvPr/>
        </p:nvSpPr>
        <p:spPr>
          <a:xfrm>
            <a:off x="1180881" y="5368738"/>
            <a:ext cx="3028207" cy="369332"/>
          </a:xfrm>
          <a:prstGeom prst="rect">
            <a:avLst/>
          </a:prstGeom>
          <a:noFill/>
        </p:spPr>
        <p:txBody>
          <a:bodyPr wrap="square" rtlCol="0">
            <a:spAutoFit/>
          </a:bodyPr>
          <a:lstStyle/>
          <a:p>
            <a:r>
              <a:rPr lang="fr-FR" i="1" dirty="0"/>
              <a:t>Information</a:t>
            </a:r>
            <a:endParaRPr lang="en-US" i="1" dirty="0"/>
          </a:p>
        </p:txBody>
      </p:sp>
      <p:sp>
        <p:nvSpPr>
          <p:cNvPr id="12" name="ZoneTexte 11">
            <a:extLst>
              <a:ext uri="{FF2B5EF4-FFF2-40B4-BE49-F238E27FC236}">
                <a16:creationId xmlns:a16="http://schemas.microsoft.com/office/drawing/2014/main" id="{8A009D63-4B35-9FC4-2B36-86E14A8D8F5B}"/>
              </a:ext>
            </a:extLst>
          </p:cNvPr>
          <p:cNvSpPr txBox="1"/>
          <p:nvPr/>
        </p:nvSpPr>
        <p:spPr>
          <a:xfrm>
            <a:off x="1180881" y="3521015"/>
            <a:ext cx="3028207" cy="369332"/>
          </a:xfrm>
          <a:prstGeom prst="rect">
            <a:avLst/>
          </a:prstGeom>
          <a:noFill/>
        </p:spPr>
        <p:txBody>
          <a:bodyPr wrap="square" rtlCol="0">
            <a:spAutoFit/>
          </a:bodyPr>
          <a:lstStyle/>
          <a:p>
            <a:r>
              <a:rPr lang="fr-FR" i="1" dirty="0"/>
              <a:t>Conciliation</a:t>
            </a:r>
            <a:endParaRPr lang="en-US" i="1" dirty="0"/>
          </a:p>
        </p:txBody>
      </p:sp>
      <p:sp>
        <p:nvSpPr>
          <p:cNvPr id="13" name="ZoneTexte 12">
            <a:extLst>
              <a:ext uri="{FF2B5EF4-FFF2-40B4-BE49-F238E27FC236}">
                <a16:creationId xmlns:a16="http://schemas.microsoft.com/office/drawing/2014/main" id="{EF0C24C2-F88B-F771-61B5-A34E9C5ECFC4}"/>
              </a:ext>
            </a:extLst>
          </p:cNvPr>
          <p:cNvSpPr txBox="1"/>
          <p:nvPr/>
        </p:nvSpPr>
        <p:spPr>
          <a:xfrm>
            <a:off x="1180881" y="4488825"/>
            <a:ext cx="3028207" cy="369332"/>
          </a:xfrm>
          <a:prstGeom prst="rect">
            <a:avLst/>
          </a:prstGeom>
          <a:noFill/>
        </p:spPr>
        <p:txBody>
          <a:bodyPr wrap="square" rtlCol="0">
            <a:spAutoFit/>
          </a:bodyPr>
          <a:lstStyle/>
          <a:p>
            <a:r>
              <a:rPr lang="fr-FR" i="1" dirty="0"/>
              <a:t>Consultation</a:t>
            </a:r>
            <a:endParaRPr lang="en-US" i="1" dirty="0"/>
          </a:p>
        </p:txBody>
      </p:sp>
      <p:sp>
        <p:nvSpPr>
          <p:cNvPr id="14" name="ZoneTexte 13">
            <a:extLst>
              <a:ext uri="{FF2B5EF4-FFF2-40B4-BE49-F238E27FC236}">
                <a16:creationId xmlns:a16="http://schemas.microsoft.com/office/drawing/2014/main" id="{63B0FA39-AB4A-D3AD-3AEE-E593B2A70175}"/>
              </a:ext>
            </a:extLst>
          </p:cNvPr>
          <p:cNvSpPr txBox="1"/>
          <p:nvPr/>
        </p:nvSpPr>
        <p:spPr>
          <a:xfrm>
            <a:off x="1180881" y="2535049"/>
            <a:ext cx="3028207" cy="369332"/>
          </a:xfrm>
          <a:prstGeom prst="rect">
            <a:avLst/>
          </a:prstGeom>
          <a:noFill/>
        </p:spPr>
        <p:txBody>
          <a:bodyPr wrap="square" rtlCol="0">
            <a:spAutoFit/>
          </a:bodyPr>
          <a:lstStyle/>
          <a:p>
            <a:r>
              <a:rPr lang="fr-FR" i="1" dirty="0"/>
              <a:t>Partenariat</a:t>
            </a:r>
            <a:endParaRPr lang="en-US" i="1" dirty="0"/>
          </a:p>
        </p:txBody>
      </p:sp>
      <p:sp>
        <p:nvSpPr>
          <p:cNvPr id="15" name="ZoneTexte 14">
            <a:extLst>
              <a:ext uri="{FF2B5EF4-FFF2-40B4-BE49-F238E27FC236}">
                <a16:creationId xmlns:a16="http://schemas.microsoft.com/office/drawing/2014/main" id="{C46CBF5D-4FB5-6EDE-54CD-53F7AAAD38F5}"/>
              </a:ext>
            </a:extLst>
          </p:cNvPr>
          <p:cNvSpPr txBox="1"/>
          <p:nvPr/>
        </p:nvSpPr>
        <p:spPr>
          <a:xfrm>
            <a:off x="1180881" y="1612156"/>
            <a:ext cx="3028207" cy="369332"/>
          </a:xfrm>
          <a:prstGeom prst="rect">
            <a:avLst/>
          </a:prstGeom>
          <a:noFill/>
        </p:spPr>
        <p:txBody>
          <a:bodyPr wrap="square" rtlCol="0">
            <a:spAutoFit/>
          </a:bodyPr>
          <a:lstStyle/>
          <a:p>
            <a:r>
              <a:rPr lang="fr-FR" i="1" dirty="0"/>
              <a:t>Délégation</a:t>
            </a:r>
            <a:endParaRPr lang="en-US" i="1" dirty="0"/>
          </a:p>
        </p:txBody>
      </p:sp>
      <p:sp>
        <p:nvSpPr>
          <p:cNvPr id="16" name="Flèche : droite 15">
            <a:extLst>
              <a:ext uri="{FF2B5EF4-FFF2-40B4-BE49-F238E27FC236}">
                <a16:creationId xmlns:a16="http://schemas.microsoft.com/office/drawing/2014/main" id="{44E73EAB-80DB-E395-E6AD-05016450F261}"/>
              </a:ext>
            </a:extLst>
          </p:cNvPr>
          <p:cNvSpPr/>
          <p:nvPr/>
        </p:nvSpPr>
        <p:spPr>
          <a:xfrm>
            <a:off x="2694984" y="5468709"/>
            <a:ext cx="368850" cy="192709"/>
          </a:xfrm>
          <a:prstGeom prst="rightArrow">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1">
                  <a:lumMod val="20000"/>
                  <a:lumOff val="80000"/>
                </a:schemeClr>
              </a:solidFill>
            </a:endParaRPr>
          </a:p>
        </p:txBody>
      </p:sp>
      <p:sp>
        <p:nvSpPr>
          <p:cNvPr id="17" name="Flèche : droite 16">
            <a:extLst>
              <a:ext uri="{FF2B5EF4-FFF2-40B4-BE49-F238E27FC236}">
                <a16:creationId xmlns:a16="http://schemas.microsoft.com/office/drawing/2014/main" id="{E31FE5A9-E4F4-F69C-D301-4C1F43E9351B}"/>
              </a:ext>
            </a:extLst>
          </p:cNvPr>
          <p:cNvSpPr/>
          <p:nvPr/>
        </p:nvSpPr>
        <p:spPr>
          <a:xfrm>
            <a:off x="2662959" y="4598770"/>
            <a:ext cx="368850" cy="192709"/>
          </a:xfrm>
          <a:prstGeom prst="rightArrow">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lèche : droite 17">
            <a:extLst>
              <a:ext uri="{FF2B5EF4-FFF2-40B4-BE49-F238E27FC236}">
                <a16:creationId xmlns:a16="http://schemas.microsoft.com/office/drawing/2014/main" id="{8DAB84F5-7D8F-4C2B-2573-AF836BB06D55}"/>
              </a:ext>
            </a:extLst>
          </p:cNvPr>
          <p:cNvSpPr/>
          <p:nvPr/>
        </p:nvSpPr>
        <p:spPr>
          <a:xfrm>
            <a:off x="2662959" y="3652871"/>
            <a:ext cx="368850" cy="192709"/>
          </a:xfrm>
          <a:prstGeom prst="rightArrow">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èche : droite 18">
            <a:extLst>
              <a:ext uri="{FF2B5EF4-FFF2-40B4-BE49-F238E27FC236}">
                <a16:creationId xmlns:a16="http://schemas.microsoft.com/office/drawing/2014/main" id="{AB8A9DF0-4635-4826-3E4E-D7AC19B8F7B4}"/>
              </a:ext>
            </a:extLst>
          </p:cNvPr>
          <p:cNvSpPr/>
          <p:nvPr/>
        </p:nvSpPr>
        <p:spPr>
          <a:xfrm>
            <a:off x="2662959" y="2633731"/>
            <a:ext cx="368850" cy="192709"/>
          </a:xfrm>
          <a:prstGeom prst="rightArrow">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lèche : droite 19">
            <a:extLst>
              <a:ext uri="{FF2B5EF4-FFF2-40B4-BE49-F238E27FC236}">
                <a16:creationId xmlns:a16="http://schemas.microsoft.com/office/drawing/2014/main" id="{23459974-919F-D637-0C8E-1BC0422E89C6}"/>
              </a:ext>
            </a:extLst>
          </p:cNvPr>
          <p:cNvSpPr/>
          <p:nvPr/>
        </p:nvSpPr>
        <p:spPr>
          <a:xfrm>
            <a:off x="2662393" y="1724002"/>
            <a:ext cx="368850" cy="192709"/>
          </a:xfrm>
          <a:prstGeom prst="rightArrow">
            <a:avLst/>
          </a:prstGeom>
          <a:solidFill>
            <a:srgbClr val="2E29A0"/>
          </a:solidFill>
          <a:ln>
            <a:solidFill>
              <a:srgbClr val="2E2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e 21">
            <a:extLst>
              <a:ext uri="{FF2B5EF4-FFF2-40B4-BE49-F238E27FC236}">
                <a16:creationId xmlns:a16="http://schemas.microsoft.com/office/drawing/2014/main" id="{BDFD573B-72EC-910A-4666-D3F56B83C472}"/>
              </a:ext>
            </a:extLst>
          </p:cNvPr>
          <p:cNvGrpSpPr/>
          <p:nvPr/>
        </p:nvGrpSpPr>
        <p:grpSpPr>
          <a:xfrm>
            <a:off x="3397199" y="825646"/>
            <a:ext cx="8429268" cy="1200329"/>
            <a:chOff x="3427033" y="1182804"/>
            <a:chExt cx="8437585" cy="1200329"/>
          </a:xfrm>
        </p:grpSpPr>
        <p:sp>
          <p:nvSpPr>
            <p:cNvPr id="23" name="ZoneTexte 22">
              <a:extLst>
                <a:ext uri="{FF2B5EF4-FFF2-40B4-BE49-F238E27FC236}">
                  <a16:creationId xmlns:a16="http://schemas.microsoft.com/office/drawing/2014/main" id="{466CD610-7D5F-3C89-0D7B-70FAAB0A5DA6}"/>
                </a:ext>
              </a:extLst>
            </p:cNvPr>
            <p:cNvSpPr txBox="1"/>
            <p:nvPr/>
          </p:nvSpPr>
          <p:spPr>
            <a:xfrm>
              <a:off x="3427033" y="1182804"/>
              <a:ext cx="8437585" cy="1200329"/>
            </a:xfrm>
            <a:prstGeom prst="rect">
              <a:avLst/>
            </a:prstGeom>
            <a:noFill/>
          </p:spPr>
          <p:txBody>
            <a:bodyPr wrap="square" rtlCol="0">
              <a:spAutoFit/>
            </a:bodyPr>
            <a:lstStyle/>
            <a:p>
              <a:pPr marL="285750" indent="-285750">
                <a:buFontTx/>
                <a:buChar char="-"/>
              </a:pPr>
              <a:r>
                <a:rPr lang="fr-FR" dirty="0"/>
                <a:t>Des responsabilités sont </a:t>
              </a:r>
              <a:r>
                <a:rPr lang="fr-FR" b="1" dirty="0">
                  <a:solidFill>
                    <a:srgbClr val="2E29A0"/>
                  </a:solidFill>
                </a:rPr>
                <a:t>déléguées</a:t>
              </a:r>
              <a:r>
                <a:rPr lang="fr-FR" dirty="0"/>
                <a:t> aux communautés (organisation des consultations, gestion du projet, de la communication …)</a:t>
              </a:r>
            </a:p>
            <a:p>
              <a:pPr marL="285750" indent="-285750">
                <a:buFontTx/>
                <a:buChar char="-"/>
              </a:pPr>
              <a:r>
                <a:rPr lang="fr-FR" dirty="0"/>
                <a:t>Les prises de décisions sont détenues par la communauté, </a:t>
              </a:r>
              <a:r>
                <a:rPr lang="fr-FR" b="1" dirty="0">
                  <a:solidFill>
                    <a:srgbClr val="2E29A0"/>
                  </a:solidFill>
                </a:rPr>
                <a:t>le projet est initié par la communauté</a:t>
              </a:r>
              <a:endParaRPr lang="en-US" b="1" dirty="0">
                <a:solidFill>
                  <a:srgbClr val="2E29A0"/>
                </a:solidFill>
              </a:endParaRPr>
            </a:p>
          </p:txBody>
        </p:sp>
        <p:sp>
          <p:nvSpPr>
            <p:cNvPr id="24" name="Ellipse 23">
              <a:extLst>
                <a:ext uri="{FF2B5EF4-FFF2-40B4-BE49-F238E27FC236}">
                  <a16:creationId xmlns:a16="http://schemas.microsoft.com/office/drawing/2014/main" id="{19352750-5539-D1B7-6A68-44F94B8D6259}"/>
                </a:ext>
              </a:extLst>
            </p:cNvPr>
            <p:cNvSpPr/>
            <p:nvPr/>
          </p:nvSpPr>
          <p:spPr>
            <a:xfrm>
              <a:off x="3518426" y="1344059"/>
              <a:ext cx="82112" cy="88313"/>
            </a:xfrm>
            <a:prstGeom prst="ellipse">
              <a:avLst/>
            </a:prstGeom>
            <a:solidFill>
              <a:srgbClr val="2E29A0"/>
            </a:solidFill>
            <a:ln>
              <a:solidFill>
                <a:srgbClr val="2E2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Ellipse 24">
              <a:extLst>
                <a:ext uri="{FF2B5EF4-FFF2-40B4-BE49-F238E27FC236}">
                  <a16:creationId xmlns:a16="http://schemas.microsoft.com/office/drawing/2014/main" id="{1B95B3C3-D03E-82B2-1E48-B09EBB3DE4FA}"/>
                </a:ext>
              </a:extLst>
            </p:cNvPr>
            <p:cNvSpPr/>
            <p:nvPr/>
          </p:nvSpPr>
          <p:spPr>
            <a:xfrm>
              <a:off x="3521712" y="1877289"/>
              <a:ext cx="82112" cy="88313"/>
            </a:xfrm>
            <a:prstGeom prst="ellipse">
              <a:avLst/>
            </a:prstGeom>
            <a:solidFill>
              <a:srgbClr val="2E29A0"/>
            </a:solidFill>
            <a:ln>
              <a:solidFill>
                <a:srgbClr val="2E29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e 29">
            <a:extLst>
              <a:ext uri="{FF2B5EF4-FFF2-40B4-BE49-F238E27FC236}">
                <a16:creationId xmlns:a16="http://schemas.microsoft.com/office/drawing/2014/main" id="{B8B7664D-BDC0-A35C-418F-729FE6D985A8}"/>
              </a:ext>
            </a:extLst>
          </p:cNvPr>
          <p:cNvGrpSpPr/>
          <p:nvPr/>
        </p:nvGrpSpPr>
        <p:grpSpPr>
          <a:xfrm>
            <a:off x="3397199" y="3393467"/>
            <a:ext cx="8655464" cy="646331"/>
            <a:chOff x="3399051" y="3272445"/>
            <a:chExt cx="8437585" cy="646331"/>
          </a:xfrm>
        </p:grpSpPr>
        <p:sp>
          <p:nvSpPr>
            <p:cNvPr id="31" name="ZoneTexte 30">
              <a:extLst>
                <a:ext uri="{FF2B5EF4-FFF2-40B4-BE49-F238E27FC236}">
                  <a16:creationId xmlns:a16="http://schemas.microsoft.com/office/drawing/2014/main" id="{C8BA6241-37A6-CA70-3994-97F4F8CF6836}"/>
                </a:ext>
              </a:extLst>
            </p:cNvPr>
            <p:cNvSpPr txBox="1"/>
            <p:nvPr/>
          </p:nvSpPr>
          <p:spPr>
            <a:xfrm>
              <a:off x="3399051" y="3272445"/>
              <a:ext cx="8437585" cy="646331"/>
            </a:xfrm>
            <a:prstGeom prst="rect">
              <a:avLst/>
            </a:prstGeom>
            <a:noFill/>
          </p:spPr>
          <p:txBody>
            <a:bodyPr wrap="square" rtlCol="0">
              <a:spAutoFit/>
            </a:bodyPr>
            <a:lstStyle/>
            <a:p>
              <a:pPr marL="285750" indent="-285750">
                <a:buFontTx/>
                <a:buChar char="-"/>
              </a:pPr>
              <a:r>
                <a:rPr lang="fr-FR" dirty="0"/>
                <a:t>Les acteurs clés et/ou citoyens sont </a:t>
              </a:r>
              <a:r>
                <a:rPr lang="fr-FR" b="1" dirty="0">
                  <a:solidFill>
                    <a:srgbClr val="2E29A0"/>
                  </a:solidFill>
                </a:rPr>
                <a:t>consultés</a:t>
              </a:r>
            </a:p>
            <a:p>
              <a:pPr marL="285750" indent="-285750">
                <a:buFontTx/>
                <a:buChar char="-"/>
              </a:pPr>
              <a:r>
                <a:rPr lang="fr-FR" dirty="0"/>
                <a:t>Des négociations sont entreprises pour </a:t>
              </a:r>
              <a:r>
                <a:rPr lang="fr-FR" b="1" dirty="0">
                  <a:solidFill>
                    <a:srgbClr val="2E29A0"/>
                  </a:solidFill>
                </a:rPr>
                <a:t>compenser</a:t>
              </a:r>
              <a:r>
                <a:rPr lang="fr-FR" dirty="0"/>
                <a:t> les impacts</a:t>
              </a:r>
              <a:endParaRPr lang="en-US" dirty="0"/>
            </a:p>
          </p:txBody>
        </p:sp>
        <p:sp>
          <p:nvSpPr>
            <p:cNvPr id="32" name="Ellipse 31">
              <a:extLst>
                <a:ext uri="{FF2B5EF4-FFF2-40B4-BE49-F238E27FC236}">
                  <a16:creationId xmlns:a16="http://schemas.microsoft.com/office/drawing/2014/main" id="{3BB43504-F9C5-AAB6-A26C-21FA0BB6EB91}"/>
                </a:ext>
              </a:extLst>
            </p:cNvPr>
            <p:cNvSpPr/>
            <p:nvPr/>
          </p:nvSpPr>
          <p:spPr>
            <a:xfrm>
              <a:off x="3483292" y="3421630"/>
              <a:ext cx="82112" cy="88313"/>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00</a:t>
              </a:r>
              <a:endParaRPr lang="en-US" dirty="0"/>
            </a:p>
          </p:txBody>
        </p:sp>
        <p:sp>
          <p:nvSpPr>
            <p:cNvPr id="33" name="Ellipse 32">
              <a:extLst>
                <a:ext uri="{FF2B5EF4-FFF2-40B4-BE49-F238E27FC236}">
                  <a16:creationId xmlns:a16="http://schemas.microsoft.com/office/drawing/2014/main" id="{29492FB8-0A50-1D3D-0633-71D79DD1E2CA}"/>
                </a:ext>
              </a:extLst>
            </p:cNvPr>
            <p:cNvSpPr/>
            <p:nvPr/>
          </p:nvSpPr>
          <p:spPr>
            <a:xfrm>
              <a:off x="3483292" y="3680867"/>
              <a:ext cx="82112" cy="88313"/>
            </a:xfrm>
            <a:prstGeom prst="ellipse">
              <a:avLst/>
            </a:prstGeom>
            <a:solidFill>
              <a:schemeClr val="accent1">
                <a:lumMod val="60000"/>
                <a:lumOff val="4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e 33">
            <a:extLst>
              <a:ext uri="{FF2B5EF4-FFF2-40B4-BE49-F238E27FC236}">
                <a16:creationId xmlns:a16="http://schemas.microsoft.com/office/drawing/2014/main" id="{57A6EDF9-5A0D-29A8-50B3-2D6699663AB1}"/>
              </a:ext>
            </a:extLst>
          </p:cNvPr>
          <p:cNvGrpSpPr/>
          <p:nvPr/>
        </p:nvGrpSpPr>
        <p:grpSpPr>
          <a:xfrm>
            <a:off x="3397199" y="4366117"/>
            <a:ext cx="5172039" cy="646331"/>
            <a:chOff x="3395726" y="4366117"/>
            <a:chExt cx="4880759" cy="646331"/>
          </a:xfrm>
        </p:grpSpPr>
        <p:sp>
          <p:nvSpPr>
            <p:cNvPr id="35" name="ZoneTexte 34">
              <a:extLst>
                <a:ext uri="{FF2B5EF4-FFF2-40B4-BE49-F238E27FC236}">
                  <a16:creationId xmlns:a16="http://schemas.microsoft.com/office/drawing/2014/main" id="{11EC261C-6257-F045-CA03-B7DD46B08FD6}"/>
                </a:ext>
              </a:extLst>
            </p:cNvPr>
            <p:cNvSpPr txBox="1"/>
            <p:nvPr/>
          </p:nvSpPr>
          <p:spPr>
            <a:xfrm>
              <a:off x="3395726" y="4366117"/>
              <a:ext cx="4880759"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Les communautés </a:t>
              </a:r>
              <a:r>
                <a:rPr lang="fr-FR" b="1" dirty="0">
                  <a:solidFill>
                    <a:srgbClr val="2E29A0"/>
                  </a:solidFill>
                </a:rPr>
                <a:t>expriment leur opinion</a:t>
              </a:r>
            </a:p>
          </p:txBody>
        </p:sp>
        <p:sp>
          <p:nvSpPr>
            <p:cNvPr id="36" name="Ellipse 35">
              <a:extLst>
                <a:ext uri="{FF2B5EF4-FFF2-40B4-BE49-F238E27FC236}">
                  <a16:creationId xmlns:a16="http://schemas.microsoft.com/office/drawing/2014/main" id="{B533D74C-20A0-56D8-B9E9-89F6BDA1B034}"/>
                </a:ext>
              </a:extLst>
            </p:cNvPr>
            <p:cNvSpPr/>
            <p:nvPr/>
          </p:nvSpPr>
          <p:spPr>
            <a:xfrm>
              <a:off x="3473263" y="4519493"/>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7" name="Ellipse 36">
              <a:extLst>
                <a:ext uri="{FF2B5EF4-FFF2-40B4-BE49-F238E27FC236}">
                  <a16:creationId xmlns:a16="http://schemas.microsoft.com/office/drawing/2014/main" id="{2F8E9F6C-4FC1-32D2-0CCD-D22A2DBB67CC}"/>
                </a:ext>
              </a:extLst>
            </p:cNvPr>
            <p:cNvSpPr/>
            <p:nvPr/>
          </p:nvSpPr>
          <p:spPr>
            <a:xfrm>
              <a:off x="3473263" y="4797756"/>
              <a:ext cx="82112" cy="88313"/>
            </a:xfrm>
            <a:prstGeom prst="ellipse">
              <a:avLst/>
            </a:prstGeom>
            <a:solidFill>
              <a:schemeClr val="accent1">
                <a:lumMod val="40000"/>
                <a:lumOff val="60000"/>
              </a:schemeClr>
            </a:solidFill>
            <a:ln>
              <a:solidFill>
                <a:schemeClr val="accent1">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grpSp>
      <p:grpSp>
        <p:nvGrpSpPr>
          <p:cNvPr id="41" name="Groupe 40">
            <a:extLst>
              <a:ext uri="{FF2B5EF4-FFF2-40B4-BE49-F238E27FC236}">
                <a16:creationId xmlns:a16="http://schemas.microsoft.com/office/drawing/2014/main" id="{E04DCEF2-964A-8EE7-4AF0-FEF7F4CA0836}"/>
              </a:ext>
            </a:extLst>
          </p:cNvPr>
          <p:cNvGrpSpPr/>
          <p:nvPr/>
        </p:nvGrpSpPr>
        <p:grpSpPr>
          <a:xfrm>
            <a:off x="3405911" y="5233188"/>
            <a:ext cx="5415871" cy="646331"/>
            <a:chOff x="3397202" y="5233188"/>
            <a:chExt cx="5415871" cy="646331"/>
          </a:xfrm>
        </p:grpSpPr>
        <p:sp>
          <p:nvSpPr>
            <p:cNvPr id="21" name="ZoneTexte 20">
              <a:extLst>
                <a:ext uri="{FF2B5EF4-FFF2-40B4-BE49-F238E27FC236}">
                  <a16:creationId xmlns:a16="http://schemas.microsoft.com/office/drawing/2014/main" id="{8B77E03D-130A-10C4-5092-46EE57BE738F}"/>
                </a:ext>
              </a:extLst>
            </p:cNvPr>
            <p:cNvSpPr txBox="1"/>
            <p:nvPr/>
          </p:nvSpPr>
          <p:spPr>
            <a:xfrm>
              <a:off x="3397202" y="5233188"/>
              <a:ext cx="5415871" cy="646331"/>
            </a:xfrm>
            <a:prstGeom prst="rect">
              <a:avLst/>
            </a:prstGeom>
            <a:noFill/>
          </p:spPr>
          <p:txBody>
            <a:bodyPr wrap="square" rtlCol="0">
              <a:spAutoFit/>
            </a:bodyPr>
            <a:lstStyle/>
            <a:p>
              <a:pPr marL="285750" indent="-285750">
                <a:buFontTx/>
                <a:buChar char="-"/>
              </a:pPr>
              <a:r>
                <a:rPr lang="fr-FR" dirty="0"/>
                <a:t>Les communautés reçoivent de </a:t>
              </a:r>
              <a:r>
                <a:rPr lang="fr-FR" b="1" dirty="0">
                  <a:solidFill>
                    <a:srgbClr val="2E29A0"/>
                  </a:solidFill>
                </a:rPr>
                <a:t>l’information</a:t>
              </a:r>
            </a:p>
            <a:p>
              <a:pPr marL="285750" indent="-285750">
                <a:buFontTx/>
                <a:buChar char="-"/>
              </a:pPr>
              <a:r>
                <a:rPr lang="fr-FR" dirty="0"/>
                <a:t>Elles </a:t>
              </a:r>
              <a:r>
                <a:rPr lang="fr-FR" b="1" dirty="0">
                  <a:solidFill>
                    <a:srgbClr val="2E29A0"/>
                  </a:solidFill>
                </a:rPr>
                <a:t>ne participent pas </a:t>
              </a:r>
              <a:r>
                <a:rPr lang="fr-FR" dirty="0"/>
                <a:t>aux prises de décision</a:t>
              </a:r>
              <a:endParaRPr lang="en-US" dirty="0"/>
            </a:p>
          </p:txBody>
        </p:sp>
        <p:grpSp>
          <p:nvGrpSpPr>
            <p:cNvPr id="38" name="Groupe 37">
              <a:extLst>
                <a:ext uri="{FF2B5EF4-FFF2-40B4-BE49-F238E27FC236}">
                  <a16:creationId xmlns:a16="http://schemas.microsoft.com/office/drawing/2014/main" id="{465B90D2-9020-F69F-5683-B0D63528224D}"/>
                </a:ext>
              </a:extLst>
            </p:cNvPr>
            <p:cNvGrpSpPr/>
            <p:nvPr/>
          </p:nvGrpSpPr>
          <p:grpSpPr>
            <a:xfrm>
              <a:off x="3480536" y="5385298"/>
              <a:ext cx="84868" cy="355724"/>
              <a:chOff x="3480536" y="5385298"/>
              <a:chExt cx="84868" cy="355724"/>
            </a:xfrm>
          </p:grpSpPr>
          <p:sp>
            <p:nvSpPr>
              <p:cNvPr id="39" name="Ellipse 38">
                <a:extLst>
                  <a:ext uri="{FF2B5EF4-FFF2-40B4-BE49-F238E27FC236}">
                    <a16:creationId xmlns:a16="http://schemas.microsoft.com/office/drawing/2014/main" id="{EA51735C-E7F2-01BA-1EF2-205A2490DE5B}"/>
                  </a:ext>
                </a:extLst>
              </p:cNvPr>
              <p:cNvSpPr/>
              <p:nvPr/>
            </p:nvSpPr>
            <p:spPr>
              <a:xfrm>
                <a:off x="3483292" y="5652709"/>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Ellipse 39">
                <a:extLst>
                  <a:ext uri="{FF2B5EF4-FFF2-40B4-BE49-F238E27FC236}">
                    <a16:creationId xmlns:a16="http://schemas.microsoft.com/office/drawing/2014/main" id="{B13DC254-0631-D01D-2329-6B631EEB9336}"/>
                  </a:ext>
                </a:extLst>
              </p:cNvPr>
              <p:cNvSpPr/>
              <p:nvPr/>
            </p:nvSpPr>
            <p:spPr>
              <a:xfrm>
                <a:off x="3480536" y="5385298"/>
                <a:ext cx="82112" cy="88313"/>
              </a:xfrm>
              <a:prstGeom prst="ellipse">
                <a:avLst/>
              </a:prstGeom>
              <a:solidFill>
                <a:schemeClr val="accent1">
                  <a:lumMod val="20000"/>
                  <a:lumOff val="8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e 2">
            <a:extLst>
              <a:ext uri="{FF2B5EF4-FFF2-40B4-BE49-F238E27FC236}">
                <a16:creationId xmlns:a16="http://schemas.microsoft.com/office/drawing/2014/main" id="{C4E50265-A0EF-68B9-8EF8-EEF6A53505FD}"/>
              </a:ext>
            </a:extLst>
          </p:cNvPr>
          <p:cNvGrpSpPr/>
          <p:nvPr/>
        </p:nvGrpSpPr>
        <p:grpSpPr>
          <a:xfrm>
            <a:off x="3397198" y="2246619"/>
            <a:ext cx="9012515" cy="923330"/>
            <a:chOff x="3399050" y="2342245"/>
            <a:chExt cx="9021408" cy="923330"/>
          </a:xfrm>
        </p:grpSpPr>
        <p:sp>
          <p:nvSpPr>
            <p:cNvPr id="4" name="ZoneTexte 3">
              <a:extLst>
                <a:ext uri="{FF2B5EF4-FFF2-40B4-BE49-F238E27FC236}">
                  <a16:creationId xmlns:a16="http://schemas.microsoft.com/office/drawing/2014/main" id="{46E7834E-FD66-2FD5-64D9-DF1A1C3CAA33}"/>
                </a:ext>
              </a:extLst>
            </p:cNvPr>
            <p:cNvSpPr txBox="1"/>
            <p:nvPr/>
          </p:nvSpPr>
          <p:spPr>
            <a:xfrm>
              <a:off x="3399050" y="2342245"/>
              <a:ext cx="9021408" cy="923330"/>
            </a:xfrm>
            <a:prstGeom prst="rect">
              <a:avLst/>
            </a:prstGeom>
            <a:noFill/>
          </p:spPr>
          <p:txBody>
            <a:bodyPr wrap="square" rtlCol="0">
              <a:spAutoFit/>
            </a:bodyPr>
            <a:lstStyle/>
            <a:p>
              <a:pPr marL="285750" indent="-285750">
                <a:buFontTx/>
                <a:buChar char="-"/>
              </a:pPr>
              <a:r>
                <a:rPr lang="fr-FR" dirty="0"/>
                <a:t>Les acteurs clés et/ou citoyens </a:t>
              </a:r>
              <a:r>
                <a:rPr lang="fr-FR" b="1" dirty="0">
                  <a:solidFill>
                    <a:srgbClr val="2E29A0"/>
                  </a:solidFill>
                </a:rPr>
                <a:t>participent</a:t>
              </a:r>
              <a:r>
                <a:rPr lang="fr-FR" dirty="0"/>
                <a:t> aux prises de décision (ex : localisation, caractéristiques techniques)</a:t>
              </a:r>
            </a:p>
            <a:p>
              <a:pPr marL="285750" indent="-285750">
                <a:buFontTx/>
                <a:buChar char="-"/>
              </a:pPr>
              <a:r>
                <a:rPr lang="fr-FR" dirty="0"/>
                <a:t>Négociations portant sur des mesures pour </a:t>
              </a:r>
              <a:r>
                <a:rPr lang="fr-FR" b="1" dirty="0">
                  <a:solidFill>
                    <a:srgbClr val="2E29A0"/>
                  </a:solidFill>
                </a:rPr>
                <a:t>éviter, réduire, compenser </a:t>
              </a:r>
              <a:r>
                <a:rPr lang="fr-FR" dirty="0"/>
                <a:t>les impacts</a:t>
              </a:r>
              <a:endParaRPr lang="en-US" dirty="0"/>
            </a:p>
          </p:txBody>
        </p:sp>
        <p:sp>
          <p:nvSpPr>
            <p:cNvPr id="5" name="Ellipse 4">
              <a:extLst>
                <a:ext uri="{FF2B5EF4-FFF2-40B4-BE49-F238E27FC236}">
                  <a16:creationId xmlns:a16="http://schemas.microsoft.com/office/drawing/2014/main" id="{C0F5EDA6-1764-F580-EA3E-47D0C1438989}"/>
                </a:ext>
              </a:extLst>
            </p:cNvPr>
            <p:cNvSpPr/>
            <p:nvPr/>
          </p:nvSpPr>
          <p:spPr>
            <a:xfrm>
              <a:off x="3495167" y="2495350"/>
              <a:ext cx="82112" cy="8831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Ellipse 5">
              <a:extLst>
                <a:ext uri="{FF2B5EF4-FFF2-40B4-BE49-F238E27FC236}">
                  <a16:creationId xmlns:a16="http://schemas.microsoft.com/office/drawing/2014/main" id="{FAD2F4B0-85DA-645F-145A-29A70EAA4F0D}"/>
                </a:ext>
              </a:extLst>
            </p:cNvPr>
            <p:cNvSpPr/>
            <p:nvPr/>
          </p:nvSpPr>
          <p:spPr>
            <a:xfrm>
              <a:off x="3493192" y="3063388"/>
              <a:ext cx="82112" cy="88313"/>
            </a:xfrm>
            <a:prstGeom prst="ellipse">
              <a:avLst/>
            </a:prstGeom>
            <a:solidFill>
              <a:schemeClr val="accent1">
                <a:lumMod val="75000"/>
              </a:schemeClr>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Graphique 6">
            <a:extLst>
              <a:ext uri="{FF2B5EF4-FFF2-40B4-BE49-F238E27FC236}">
                <a16:creationId xmlns:a16="http://schemas.microsoft.com/office/drawing/2014/main" id="{B4871AA8-3C80-AEA7-86FC-DF260E5B9716}"/>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1569"/>
          <a:stretch/>
        </p:blipFill>
        <p:spPr>
          <a:xfrm>
            <a:off x="-785308" y="1119931"/>
            <a:ext cx="2839717" cy="5589630"/>
          </a:xfrm>
          <a:prstGeom prst="rect">
            <a:avLst/>
          </a:prstGeom>
        </p:spPr>
      </p:pic>
      <p:sp>
        <p:nvSpPr>
          <p:cNvPr id="8" name="ZoneTexte 7">
            <a:extLst>
              <a:ext uri="{FF2B5EF4-FFF2-40B4-BE49-F238E27FC236}">
                <a16:creationId xmlns:a16="http://schemas.microsoft.com/office/drawing/2014/main" id="{74298C61-ECC8-E835-C32A-EDF62784962A}"/>
              </a:ext>
            </a:extLst>
          </p:cNvPr>
          <p:cNvSpPr txBox="1"/>
          <p:nvPr/>
        </p:nvSpPr>
        <p:spPr>
          <a:xfrm>
            <a:off x="0" y="736249"/>
            <a:ext cx="2223061" cy="707886"/>
          </a:xfrm>
          <a:prstGeom prst="rect">
            <a:avLst/>
          </a:prstGeom>
          <a:noFill/>
        </p:spPr>
        <p:txBody>
          <a:bodyPr wrap="square">
            <a:spAutoFit/>
          </a:bodyPr>
          <a:lstStyle/>
          <a:p>
            <a:r>
              <a:rPr lang="fr-FR" sz="2000" b="1" dirty="0">
                <a:solidFill>
                  <a:srgbClr val="2E29FF"/>
                </a:solidFill>
              </a:rPr>
              <a:t>L’échelle de </a:t>
            </a:r>
          </a:p>
          <a:p>
            <a:r>
              <a:rPr lang="fr-FR" sz="2000" b="1" dirty="0">
                <a:solidFill>
                  <a:srgbClr val="2E29FF"/>
                </a:solidFill>
              </a:rPr>
              <a:t>la participation</a:t>
            </a:r>
            <a:endParaRPr lang="en-US" sz="2000" dirty="0"/>
          </a:p>
        </p:txBody>
      </p:sp>
    </p:spTree>
    <p:extLst>
      <p:ext uri="{BB962C8B-B14F-4D97-AF65-F5344CB8AC3E}">
        <p14:creationId xmlns:p14="http://schemas.microsoft.com/office/powerpoint/2010/main" val="32307270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1864FCD-4E8C-1717-D0E8-6F777FA5552D}"/>
              </a:ext>
            </a:extLst>
          </p:cNvPr>
          <p:cNvSpPr>
            <a:spLocks noGrp="1"/>
          </p:cNvSpPr>
          <p:nvPr>
            <p:ph type="body" sz="quarter" idx="10"/>
          </p:nvPr>
        </p:nvSpPr>
        <p:spPr/>
        <p:txBody>
          <a:bodyPr/>
          <a:lstStyle/>
          <a:p>
            <a:r>
              <a:rPr lang="fr-FR" dirty="0"/>
              <a:t>RESULTATS : APPROCHE BOTTOM-UP</a:t>
            </a:r>
          </a:p>
          <a:p>
            <a:endParaRPr lang="en-US" dirty="0"/>
          </a:p>
        </p:txBody>
      </p:sp>
      <p:pic>
        <p:nvPicPr>
          <p:cNvPr id="3" name="Image 2">
            <a:extLst>
              <a:ext uri="{FF2B5EF4-FFF2-40B4-BE49-F238E27FC236}">
                <a16:creationId xmlns:a16="http://schemas.microsoft.com/office/drawing/2014/main" id="{1478B57D-74A8-A357-8D7B-2D50565E2566}"/>
              </a:ext>
            </a:extLst>
          </p:cNvPr>
          <p:cNvPicPr>
            <a:picLocks noChangeAspect="1"/>
          </p:cNvPicPr>
          <p:nvPr/>
        </p:nvPicPr>
        <p:blipFill rotWithShape="1">
          <a:blip r:embed="rId3"/>
          <a:srcRect t="13873"/>
          <a:stretch/>
        </p:blipFill>
        <p:spPr>
          <a:xfrm>
            <a:off x="966158" y="1846217"/>
            <a:ext cx="9873348" cy="4056084"/>
          </a:xfrm>
          <a:prstGeom prst="rect">
            <a:avLst/>
          </a:prstGeom>
        </p:spPr>
      </p:pic>
      <p:sp>
        <p:nvSpPr>
          <p:cNvPr id="5" name="ZoneTexte 4">
            <a:extLst>
              <a:ext uri="{FF2B5EF4-FFF2-40B4-BE49-F238E27FC236}">
                <a16:creationId xmlns:a16="http://schemas.microsoft.com/office/drawing/2014/main" id="{D6839FF2-C983-7C21-D328-0B22026929CF}"/>
              </a:ext>
            </a:extLst>
          </p:cNvPr>
          <p:cNvSpPr txBox="1"/>
          <p:nvPr/>
        </p:nvSpPr>
        <p:spPr>
          <a:xfrm>
            <a:off x="2399808" y="927989"/>
            <a:ext cx="8919356" cy="400110"/>
          </a:xfrm>
          <a:prstGeom prst="rect">
            <a:avLst/>
          </a:prstGeom>
          <a:noFill/>
        </p:spPr>
        <p:txBody>
          <a:bodyPr wrap="square" rtlCol="0">
            <a:spAutoFit/>
          </a:bodyPr>
          <a:lstStyle/>
          <a:p>
            <a:r>
              <a:rPr lang="fr-FR" sz="2000" b="1" dirty="0"/>
              <a:t>Comparaison des formes d’engagement pratiquées avec le cadre légal</a:t>
            </a:r>
            <a:endParaRPr lang="en-US" sz="2000" b="1" dirty="0"/>
          </a:p>
        </p:txBody>
      </p:sp>
      <p:grpSp>
        <p:nvGrpSpPr>
          <p:cNvPr id="6" name="Groupe 5">
            <a:extLst>
              <a:ext uri="{FF2B5EF4-FFF2-40B4-BE49-F238E27FC236}">
                <a16:creationId xmlns:a16="http://schemas.microsoft.com/office/drawing/2014/main" id="{6FAB4376-C86A-94E8-EBAB-3CC94FEB090D}"/>
              </a:ext>
            </a:extLst>
          </p:cNvPr>
          <p:cNvGrpSpPr/>
          <p:nvPr/>
        </p:nvGrpSpPr>
        <p:grpSpPr>
          <a:xfrm>
            <a:off x="1930877" y="955699"/>
            <a:ext cx="314133" cy="369332"/>
            <a:chOff x="1477108" y="4819396"/>
            <a:chExt cx="314133" cy="369332"/>
          </a:xfrm>
        </p:grpSpPr>
        <p:pic>
          <p:nvPicPr>
            <p:cNvPr id="7" name="Graphique 6">
              <a:extLst>
                <a:ext uri="{FF2B5EF4-FFF2-40B4-BE49-F238E27FC236}">
                  <a16:creationId xmlns:a16="http://schemas.microsoft.com/office/drawing/2014/main" id="{3375128A-9536-3754-7986-35F1B543EC3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477108" y="4840040"/>
              <a:ext cx="314133" cy="332084"/>
            </a:xfrm>
            <a:prstGeom prst="rect">
              <a:avLst/>
            </a:prstGeom>
          </p:spPr>
        </p:pic>
        <p:sp>
          <p:nvSpPr>
            <p:cNvPr id="8" name="ZoneTexte 7">
              <a:extLst>
                <a:ext uri="{FF2B5EF4-FFF2-40B4-BE49-F238E27FC236}">
                  <a16:creationId xmlns:a16="http://schemas.microsoft.com/office/drawing/2014/main" id="{33155035-3F3D-F848-EE9F-372713903B4F}"/>
                </a:ext>
              </a:extLst>
            </p:cNvPr>
            <p:cNvSpPr txBox="1"/>
            <p:nvPr/>
          </p:nvSpPr>
          <p:spPr>
            <a:xfrm>
              <a:off x="1477108" y="4819396"/>
              <a:ext cx="312906" cy="369332"/>
            </a:xfrm>
            <a:prstGeom prst="rect">
              <a:avLst/>
            </a:prstGeom>
            <a:noFill/>
          </p:spPr>
          <p:txBody>
            <a:bodyPr wrap="none" rtlCol="0">
              <a:spAutoFit/>
            </a:bodyPr>
            <a:lstStyle/>
            <a:p>
              <a:r>
                <a:rPr lang="fr-FR" dirty="0">
                  <a:solidFill>
                    <a:schemeClr val="bg1"/>
                  </a:solidFill>
                </a:rPr>
                <a:t>4</a:t>
              </a:r>
              <a:endParaRPr lang="en-US" dirty="0">
                <a:solidFill>
                  <a:schemeClr val="bg1"/>
                </a:solidFill>
              </a:endParaRPr>
            </a:p>
          </p:txBody>
        </p:sp>
      </p:grpSp>
    </p:spTree>
    <p:extLst>
      <p:ext uri="{BB962C8B-B14F-4D97-AF65-F5344CB8AC3E}">
        <p14:creationId xmlns:p14="http://schemas.microsoft.com/office/powerpoint/2010/main" val="2943510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0A37386-119E-9885-4645-E4822F16072C}"/>
              </a:ext>
            </a:extLst>
          </p:cNvPr>
          <p:cNvSpPr>
            <a:spLocks noGrp="1"/>
          </p:cNvSpPr>
          <p:nvPr>
            <p:ph type="body" sz="quarter" idx="10"/>
          </p:nvPr>
        </p:nvSpPr>
        <p:spPr/>
        <p:txBody>
          <a:bodyPr/>
          <a:lstStyle/>
          <a:p>
            <a:r>
              <a:rPr lang="fr-FR" dirty="0"/>
              <a:t>Discussion méthodologique</a:t>
            </a:r>
            <a:endParaRPr lang="en-US" dirty="0"/>
          </a:p>
        </p:txBody>
      </p:sp>
      <p:sp>
        <p:nvSpPr>
          <p:cNvPr id="3" name="ZoneTexte 2">
            <a:extLst>
              <a:ext uri="{FF2B5EF4-FFF2-40B4-BE49-F238E27FC236}">
                <a16:creationId xmlns:a16="http://schemas.microsoft.com/office/drawing/2014/main" id="{DE3089F3-1A66-A3E0-DA87-6643A7B0ED19}"/>
              </a:ext>
            </a:extLst>
          </p:cNvPr>
          <p:cNvSpPr txBox="1"/>
          <p:nvPr/>
        </p:nvSpPr>
        <p:spPr>
          <a:xfrm>
            <a:off x="514272" y="4363991"/>
            <a:ext cx="11127179" cy="369332"/>
          </a:xfrm>
          <a:prstGeom prst="rect">
            <a:avLst/>
          </a:prstGeom>
          <a:noFill/>
        </p:spPr>
        <p:txBody>
          <a:bodyPr wrap="square" rtlCol="0">
            <a:spAutoFit/>
          </a:bodyPr>
          <a:lstStyle/>
          <a:p>
            <a:r>
              <a:rPr lang="fr-FR" b="1" dirty="0">
                <a:solidFill>
                  <a:srgbClr val="FF9700"/>
                </a:solidFill>
              </a:rPr>
              <a:t>Biais</a:t>
            </a:r>
          </a:p>
        </p:txBody>
      </p:sp>
      <p:sp>
        <p:nvSpPr>
          <p:cNvPr id="4" name="ZoneTexte 3">
            <a:extLst>
              <a:ext uri="{FF2B5EF4-FFF2-40B4-BE49-F238E27FC236}">
                <a16:creationId xmlns:a16="http://schemas.microsoft.com/office/drawing/2014/main" id="{7B2BBB70-C4CC-D9B3-9A3E-79965045CC95}"/>
              </a:ext>
            </a:extLst>
          </p:cNvPr>
          <p:cNvSpPr txBox="1"/>
          <p:nvPr/>
        </p:nvSpPr>
        <p:spPr>
          <a:xfrm>
            <a:off x="693051" y="1497458"/>
            <a:ext cx="10805897" cy="1477328"/>
          </a:xfrm>
          <a:prstGeom prst="rect">
            <a:avLst/>
          </a:prstGeom>
          <a:noFill/>
        </p:spPr>
        <p:txBody>
          <a:bodyPr wrap="square" rtlCol="0">
            <a:spAutoFit/>
          </a:bodyPr>
          <a:lstStyle/>
          <a:p>
            <a:pPr marL="285750" indent="-285750">
              <a:buFont typeface="Arial" panose="020B0604020202020204" pitchFamily="34" charset="0"/>
              <a:buChar char="•"/>
            </a:pPr>
            <a:r>
              <a:rPr lang="fr-FR" dirty="0"/>
              <a:t>Prioriser les attentes et besoins des parties prenantes sur les cadres réglementaire et institutionnel</a:t>
            </a:r>
          </a:p>
          <a:p>
            <a:pPr marL="285750" indent="-285750">
              <a:buFont typeface="Arial" panose="020B0604020202020204" pitchFamily="34" charset="0"/>
              <a:buChar char="•"/>
            </a:pPr>
            <a:r>
              <a:rPr lang="fr-FR" dirty="0"/>
              <a:t>Définir les pratiques des développeurs pour engager avec les communautés locales</a:t>
            </a:r>
          </a:p>
          <a:p>
            <a:pPr marL="285750" indent="-285750">
              <a:buFont typeface="Arial" panose="020B0604020202020204" pitchFamily="34" charset="0"/>
              <a:buChar char="•"/>
            </a:pPr>
            <a:r>
              <a:rPr lang="fr-FR" dirty="0"/>
              <a:t>Mettre en discussion ces pratiques avec les cadres réglementaire et institutionnel</a:t>
            </a:r>
          </a:p>
          <a:p>
            <a:pPr marL="285750" indent="-285750">
              <a:buFont typeface="Arial" panose="020B0604020202020204" pitchFamily="34" charset="0"/>
              <a:buChar char="•"/>
            </a:pPr>
            <a:r>
              <a:rPr lang="fr-FR" dirty="0"/>
              <a:t>Mettre en évidence certaines formes alternatives d’engagement qui pourrait aider à mieux définir l’engagement d’un point de vue réglementaire</a:t>
            </a:r>
          </a:p>
        </p:txBody>
      </p:sp>
      <p:sp>
        <p:nvSpPr>
          <p:cNvPr id="5" name="ZoneTexte 4">
            <a:extLst>
              <a:ext uri="{FF2B5EF4-FFF2-40B4-BE49-F238E27FC236}">
                <a16:creationId xmlns:a16="http://schemas.microsoft.com/office/drawing/2014/main" id="{42540F19-494C-7117-2856-D371D6B95CDC}"/>
              </a:ext>
            </a:extLst>
          </p:cNvPr>
          <p:cNvSpPr txBox="1"/>
          <p:nvPr/>
        </p:nvSpPr>
        <p:spPr>
          <a:xfrm>
            <a:off x="514272" y="4891826"/>
            <a:ext cx="8438253" cy="646331"/>
          </a:xfrm>
          <a:prstGeom prst="rect">
            <a:avLst/>
          </a:prstGeom>
          <a:noFill/>
        </p:spPr>
        <p:txBody>
          <a:bodyPr wrap="square" rtlCol="0">
            <a:spAutoFit/>
          </a:bodyPr>
          <a:lstStyle/>
          <a:p>
            <a:pPr marL="285750" indent="-285750">
              <a:buFont typeface="Arial" panose="020B0604020202020204" pitchFamily="34" charset="0"/>
              <a:buChar char="•"/>
            </a:pPr>
            <a:r>
              <a:rPr lang="fr-FR" dirty="0"/>
              <a:t>Manque le point de vue de toutes les parties prenantes</a:t>
            </a:r>
          </a:p>
          <a:p>
            <a:pPr marL="285750" indent="-285750">
              <a:buFont typeface="Arial" panose="020B0604020202020204" pitchFamily="34" charset="0"/>
              <a:buChar char="•"/>
            </a:pPr>
            <a:r>
              <a:rPr lang="fr-FR" dirty="0"/>
              <a:t>L’échelle de la participation adopte un point de vue linéaire</a:t>
            </a:r>
          </a:p>
        </p:txBody>
      </p:sp>
      <p:sp>
        <p:nvSpPr>
          <p:cNvPr id="6" name="ZoneTexte 5">
            <a:extLst>
              <a:ext uri="{FF2B5EF4-FFF2-40B4-BE49-F238E27FC236}">
                <a16:creationId xmlns:a16="http://schemas.microsoft.com/office/drawing/2014/main" id="{8DEBABC7-1DA6-E4AA-F627-F5E58DB870BC}"/>
              </a:ext>
            </a:extLst>
          </p:cNvPr>
          <p:cNvSpPr txBox="1"/>
          <p:nvPr/>
        </p:nvSpPr>
        <p:spPr>
          <a:xfrm>
            <a:off x="514272" y="1128126"/>
            <a:ext cx="6023113" cy="369332"/>
          </a:xfrm>
          <a:prstGeom prst="rect">
            <a:avLst/>
          </a:prstGeom>
          <a:noFill/>
        </p:spPr>
        <p:txBody>
          <a:bodyPr wrap="square" rtlCol="0">
            <a:spAutoFit/>
          </a:bodyPr>
          <a:lstStyle/>
          <a:p>
            <a:r>
              <a:rPr lang="fr-FR" b="1" dirty="0">
                <a:solidFill>
                  <a:srgbClr val="2E29A0"/>
                </a:solidFill>
              </a:rPr>
              <a:t>Intérêts de l’approche </a:t>
            </a:r>
            <a:endParaRPr lang="en-US" b="1" dirty="0">
              <a:solidFill>
                <a:srgbClr val="2E29A0"/>
              </a:solidFill>
            </a:endParaRPr>
          </a:p>
        </p:txBody>
      </p:sp>
    </p:spTree>
    <p:extLst>
      <p:ext uri="{BB962C8B-B14F-4D97-AF65-F5344CB8AC3E}">
        <p14:creationId xmlns:p14="http://schemas.microsoft.com/office/powerpoint/2010/main" val="246735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4818D5-FC59-66E3-EE36-2A1BCB701E4F}"/>
              </a:ext>
            </a:extLst>
          </p:cNvPr>
          <p:cNvSpPr>
            <a:spLocks noGrp="1"/>
          </p:cNvSpPr>
          <p:nvPr>
            <p:ph type="body" sz="quarter" idx="10"/>
          </p:nvPr>
        </p:nvSpPr>
        <p:spPr/>
        <p:txBody>
          <a:bodyPr/>
          <a:lstStyle/>
          <a:p>
            <a:r>
              <a:rPr lang="fr-FR" dirty="0"/>
              <a:t>Conclusion et perspectives</a:t>
            </a:r>
            <a:endParaRPr lang="en-US" dirty="0"/>
          </a:p>
        </p:txBody>
      </p:sp>
      <p:sp>
        <p:nvSpPr>
          <p:cNvPr id="3" name="ZoneTexte 2">
            <a:extLst>
              <a:ext uri="{FF2B5EF4-FFF2-40B4-BE49-F238E27FC236}">
                <a16:creationId xmlns:a16="http://schemas.microsoft.com/office/drawing/2014/main" id="{7920AE61-BDCA-CDDB-161B-A2E7BBA4C199}"/>
              </a:ext>
            </a:extLst>
          </p:cNvPr>
          <p:cNvSpPr txBox="1"/>
          <p:nvPr/>
        </p:nvSpPr>
        <p:spPr>
          <a:xfrm>
            <a:off x="238142" y="828883"/>
            <a:ext cx="11649058" cy="2585323"/>
          </a:xfrm>
          <a:prstGeom prst="rect">
            <a:avLst/>
          </a:prstGeom>
          <a:noFill/>
        </p:spPr>
        <p:txBody>
          <a:bodyPr wrap="square" rtlCol="0">
            <a:spAutoFit/>
          </a:bodyPr>
          <a:lstStyle/>
          <a:p>
            <a:r>
              <a:rPr lang="fr-FR" b="1" dirty="0">
                <a:solidFill>
                  <a:srgbClr val="0685FF"/>
                </a:solidFill>
              </a:rPr>
              <a:t>CONCLUSION</a:t>
            </a:r>
            <a:endParaRPr lang="fr-FR" dirty="0"/>
          </a:p>
          <a:p>
            <a:pPr marL="285750" indent="-285750">
              <a:buFont typeface="Arial" panose="020B0604020202020204" pitchFamily="34" charset="0"/>
              <a:buChar char="•"/>
            </a:pPr>
            <a:r>
              <a:rPr lang="fr-FR" dirty="0"/>
              <a:t>La complexité des cadres réglementaires est un des verrous principaux des développeurs </a:t>
            </a:r>
          </a:p>
          <a:p>
            <a:endParaRPr lang="fr-FR" dirty="0"/>
          </a:p>
          <a:p>
            <a:pPr marL="285750" indent="-285750">
              <a:buFont typeface="Arial" panose="020B0604020202020204" pitchFamily="34" charset="0"/>
              <a:buChar char="•"/>
            </a:pPr>
            <a:r>
              <a:rPr lang="fr-FR" dirty="0"/>
              <a:t>Les enjeux de l’acceptabilité sociale reposent sur la structuration d’une action collective pour répondre à une régulation pas toujours adaptée </a:t>
            </a:r>
          </a:p>
          <a:p>
            <a:pPr marL="285750" indent="-285750">
              <a:buFont typeface="Arial" panose="020B0604020202020204" pitchFamily="34" charset="0"/>
              <a:buChar char="•"/>
            </a:pPr>
            <a:r>
              <a:rPr lang="fr-FR" dirty="0"/>
              <a:t>Les mécanismes d‘engagement des communautés locales participent de cette action collective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Répondre aux enjeux de l’acceptabilité sociale c’est questionner le rôle et la place attribués aux acteurs dans les processus d’engagement </a:t>
            </a:r>
          </a:p>
        </p:txBody>
      </p:sp>
      <p:sp>
        <p:nvSpPr>
          <p:cNvPr id="4" name="ZoneTexte 3">
            <a:extLst>
              <a:ext uri="{FF2B5EF4-FFF2-40B4-BE49-F238E27FC236}">
                <a16:creationId xmlns:a16="http://schemas.microsoft.com/office/drawing/2014/main" id="{3792717F-A045-4D51-4CC9-B265F1B0C284}"/>
              </a:ext>
            </a:extLst>
          </p:cNvPr>
          <p:cNvSpPr txBox="1"/>
          <p:nvPr/>
        </p:nvSpPr>
        <p:spPr>
          <a:xfrm>
            <a:off x="10353752" y="1921490"/>
            <a:ext cx="1533448" cy="338554"/>
          </a:xfrm>
          <a:prstGeom prst="rect">
            <a:avLst/>
          </a:prstGeom>
          <a:noFill/>
        </p:spPr>
        <p:txBody>
          <a:bodyPr wrap="square" rtlCol="0">
            <a:spAutoFit/>
          </a:bodyPr>
          <a:lstStyle/>
          <a:p>
            <a:r>
              <a:rPr lang="fr-FR" sz="1600" i="1" dirty="0" err="1">
                <a:solidFill>
                  <a:schemeClr val="bg1">
                    <a:lumMod val="65000"/>
                  </a:schemeClr>
                </a:solidFill>
              </a:rPr>
              <a:t>Ostrom</a:t>
            </a:r>
            <a:r>
              <a:rPr lang="fr-FR" sz="1600" i="1" dirty="0">
                <a:solidFill>
                  <a:schemeClr val="bg1">
                    <a:lumMod val="65000"/>
                  </a:schemeClr>
                </a:solidFill>
              </a:rPr>
              <a:t>, 2010</a:t>
            </a:r>
            <a:endParaRPr lang="en-US" sz="1600" i="1" dirty="0">
              <a:solidFill>
                <a:schemeClr val="bg1">
                  <a:lumMod val="65000"/>
                </a:schemeClr>
              </a:solidFill>
            </a:endParaRPr>
          </a:p>
        </p:txBody>
      </p:sp>
    </p:spTree>
    <p:extLst>
      <p:ext uri="{BB962C8B-B14F-4D97-AF65-F5344CB8AC3E}">
        <p14:creationId xmlns:p14="http://schemas.microsoft.com/office/powerpoint/2010/main" val="7528414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4818D5-FC59-66E3-EE36-2A1BCB701E4F}"/>
              </a:ext>
            </a:extLst>
          </p:cNvPr>
          <p:cNvSpPr>
            <a:spLocks noGrp="1"/>
          </p:cNvSpPr>
          <p:nvPr>
            <p:ph type="body" sz="quarter" idx="10"/>
          </p:nvPr>
        </p:nvSpPr>
        <p:spPr/>
        <p:txBody>
          <a:bodyPr/>
          <a:lstStyle/>
          <a:p>
            <a:r>
              <a:rPr lang="fr-FR" dirty="0"/>
              <a:t>Conclusion et perspectives</a:t>
            </a:r>
            <a:endParaRPr lang="en-US" dirty="0"/>
          </a:p>
        </p:txBody>
      </p:sp>
      <p:sp>
        <p:nvSpPr>
          <p:cNvPr id="3" name="ZoneTexte 2">
            <a:extLst>
              <a:ext uri="{FF2B5EF4-FFF2-40B4-BE49-F238E27FC236}">
                <a16:creationId xmlns:a16="http://schemas.microsoft.com/office/drawing/2014/main" id="{7920AE61-BDCA-CDDB-161B-A2E7BBA4C199}"/>
              </a:ext>
            </a:extLst>
          </p:cNvPr>
          <p:cNvSpPr txBox="1"/>
          <p:nvPr/>
        </p:nvSpPr>
        <p:spPr>
          <a:xfrm>
            <a:off x="238142" y="828883"/>
            <a:ext cx="11649058" cy="3970318"/>
          </a:xfrm>
          <a:prstGeom prst="rect">
            <a:avLst/>
          </a:prstGeom>
          <a:noFill/>
        </p:spPr>
        <p:txBody>
          <a:bodyPr wrap="square" rtlCol="0">
            <a:spAutoFit/>
          </a:bodyPr>
          <a:lstStyle/>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r>
              <a:rPr lang="fr-FR" b="1" dirty="0">
                <a:solidFill>
                  <a:srgbClr val="0685FF"/>
                </a:solidFill>
              </a:rPr>
              <a:t>PERSPECTIVES</a:t>
            </a:r>
            <a:endParaRPr lang="fr-FR" dirty="0">
              <a:solidFill>
                <a:srgbClr val="0685FF"/>
              </a:solidFill>
            </a:endParaRPr>
          </a:p>
          <a:p>
            <a:pPr marL="285750" indent="-285750">
              <a:buFont typeface="Arial" panose="020B0604020202020204" pitchFamily="34" charset="0"/>
              <a:buChar char="•"/>
            </a:pPr>
            <a:r>
              <a:rPr lang="fr-FR" dirty="0"/>
              <a:t>Comment </a:t>
            </a:r>
            <a:r>
              <a:rPr lang="fr-FR" b="1" dirty="0">
                <a:solidFill>
                  <a:srgbClr val="0685FF"/>
                </a:solidFill>
              </a:rPr>
              <a:t>inscrire durablement </a:t>
            </a:r>
            <a:r>
              <a:rPr lang="fr-FR" dirty="0"/>
              <a:t>les pratiques alternatives dans le champ de l’engagement des communautés locales ? </a:t>
            </a:r>
          </a:p>
          <a:p>
            <a:pPr marL="285750" indent="-285750">
              <a:buFont typeface="Arial" panose="020B0604020202020204" pitchFamily="34" charset="0"/>
              <a:buChar char="•"/>
            </a:pPr>
            <a:r>
              <a:rPr lang="fr-FR" dirty="0"/>
              <a:t>Comment l’inscription durable des pratiques alternatives peut </a:t>
            </a:r>
            <a:r>
              <a:rPr lang="fr-FR" b="1" dirty="0">
                <a:solidFill>
                  <a:srgbClr val="0685FF"/>
                </a:solidFill>
              </a:rPr>
              <a:t>transformer les représentations </a:t>
            </a:r>
            <a:r>
              <a:rPr lang="fr-FR" dirty="0"/>
              <a:t>des acteurs </a:t>
            </a:r>
            <a:r>
              <a:rPr lang="fr-FR"/>
              <a:t>? </a:t>
            </a:r>
            <a:endParaRPr lang="fr-FR" dirty="0"/>
          </a:p>
        </p:txBody>
      </p:sp>
      <p:sp>
        <p:nvSpPr>
          <p:cNvPr id="6" name="ZoneTexte 5">
            <a:extLst>
              <a:ext uri="{FF2B5EF4-FFF2-40B4-BE49-F238E27FC236}">
                <a16:creationId xmlns:a16="http://schemas.microsoft.com/office/drawing/2014/main" id="{AA1EAFDB-5C6E-4E69-A8E6-59A0FF99BD7C}"/>
              </a:ext>
            </a:extLst>
          </p:cNvPr>
          <p:cNvSpPr txBox="1"/>
          <p:nvPr/>
        </p:nvSpPr>
        <p:spPr>
          <a:xfrm>
            <a:off x="238142" y="828883"/>
            <a:ext cx="11715716" cy="2585323"/>
          </a:xfrm>
          <a:prstGeom prst="rect">
            <a:avLst/>
          </a:prstGeom>
          <a:noFill/>
        </p:spPr>
        <p:txBody>
          <a:bodyPr wrap="square" rtlCol="0">
            <a:spAutoFit/>
          </a:bodyPr>
          <a:lstStyle/>
          <a:p>
            <a:r>
              <a:rPr lang="fr-FR" b="1" dirty="0">
                <a:solidFill>
                  <a:srgbClr val="0685FF"/>
                </a:solidFill>
              </a:rPr>
              <a:t>CONCLUSION</a:t>
            </a:r>
            <a:endParaRPr lang="fr-FR" dirty="0"/>
          </a:p>
          <a:p>
            <a:pPr marL="285750" indent="-285750">
              <a:buFont typeface="Arial" panose="020B0604020202020204" pitchFamily="34" charset="0"/>
              <a:buChar char="•"/>
            </a:pPr>
            <a:r>
              <a:rPr lang="fr-FR" dirty="0"/>
              <a:t>La complexité des cadres réglementaires est un des verrous principaux des développeurs </a:t>
            </a:r>
          </a:p>
          <a:p>
            <a:endParaRPr lang="fr-FR" dirty="0"/>
          </a:p>
          <a:p>
            <a:pPr marL="285750" indent="-285750">
              <a:buFont typeface="Arial" panose="020B0604020202020204" pitchFamily="34" charset="0"/>
              <a:buChar char="•"/>
            </a:pPr>
            <a:r>
              <a:rPr lang="fr-FR" dirty="0"/>
              <a:t>Les enjeux de l’acceptabilité sociale reposent sur la structuration d’une action collective pour répondre à une régulation pas toujours adaptée </a:t>
            </a:r>
          </a:p>
          <a:p>
            <a:pPr marL="285750" indent="-285750">
              <a:buFont typeface="Arial" panose="020B0604020202020204" pitchFamily="34" charset="0"/>
              <a:buChar char="•"/>
            </a:pPr>
            <a:r>
              <a:rPr lang="fr-FR" dirty="0"/>
              <a:t>Les mécanismes d‘engagement des communautés locales participent de cette action collective</a:t>
            </a:r>
          </a:p>
          <a:p>
            <a:pPr marL="285750" indent="-285750">
              <a:buFont typeface="Arial" panose="020B0604020202020204" pitchFamily="34" charset="0"/>
              <a:buChar char="•"/>
            </a:pPr>
            <a:endParaRPr lang="fr-FR" dirty="0"/>
          </a:p>
          <a:p>
            <a:pPr marL="285750" indent="-285750">
              <a:buFont typeface="Arial" panose="020B0604020202020204" pitchFamily="34" charset="0"/>
              <a:buChar char="•"/>
            </a:pPr>
            <a:r>
              <a:rPr lang="fr-FR" dirty="0"/>
              <a:t>Répondre aux enjeux de l’acceptabilité sociale c’est questionner le rôle et la place attribués aux acteurs dans les processus d’engagement </a:t>
            </a:r>
          </a:p>
        </p:txBody>
      </p:sp>
      <p:sp>
        <p:nvSpPr>
          <p:cNvPr id="7" name="ZoneTexte 6">
            <a:extLst>
              <a:ext uri="{FF2B5EF4-FFF2-40B4-BE49-F238E27FC236}">
                <a16:creationId xmlns:a16="http://schemas.microsoft.com/office/drawing/2014/main" id="{3DFD400E-2685-F298-9C41-5589BD71A331}"/>
              </a:ext>
            </a:extLst>
          </p:cNvPr>
          <p:cNvSpPr txBox="1"/>
          <p:nvPr/>
        </p:nvSpPr>
        <p:spPr>
          <a:xfrm>
            <a:off x="10353752" y="1921490"/>
            <a:ext cx="1533448" cy="338554"/>
          </a:xfrm>
          <a:prstGeom prst="rect">
            <a:avLst/>
          </a:prstGeom>
          <a:noFill/>
        </p:spPr>
        <p:txBody>
          <a:bodyPr wrap="square" rtlCol="0">
            <a:spAutoFit/>
          </a:bodyPr>
          <a:lstStyle/>
          <a:p>
            <a:r>
              <a:rPr lang="fr-FR" sz="1600" i="1" dirty="0" err="1">
                <a:solidFill>
                  <a:schemeClr val="bg1">
                    <a:lumMod val="65000"/>
                  </a:schemeClr>
                </a:solidFill>
              </a:rPr>
              <a:t>Ostrom</a:t>
            </a:r>
            <a:r>
              <a:rPr lang="fr-FR" sz="1600" i="1" dirty="0">
                <a:solidFill>
                  <a:schemeClr val="bg1">
                    <a:lumMod val="65000"/>
                  </a:schemeClr>
                </a:solidFill>
              </a:rPr>
              <a:t>, 2010</a:t>
            </a:r>
            <a:endParaRPr lang="en-US" sz="1600" i="1" dirty="0">
              <a:solidFill>
                <a:schemeClr val="bg1">
                  <a:lumMod val="65000"/>
                </a:schemeClr>
              </a:solidFill>
            </a:endParaRPr>
          </a:p>
        </p:txBody>
      </p:sp>
    </p:spTree>
    <p:extLst>
      <p:ext uri="{BB962C8B-B14F-4D97-AF65-F5344CB8AC3E}">
        <p14:creationId xmlns:p14="http://schemas.microsoft.com/office/powerpoint/2010/main" val="854937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D4818D5-FC59-66E3-EE36-2A1BCB701E4F}"/>
              </a:ext>
            </a:extLst>
          </p:cNvPr>
          <p:cNvSpPr>
            <a:spLocks noGrp="1"/>
          </p:cNvSpPr>
          <p:nvPr>
            <p:ph type="body" sz="quarter" idx="10"/>
          </p:nvPr>
        </p:nvSpPr>
        <p:spPr>
          <a:xfrm>
            <a:off x="756406" y="117271"/>
            <a:ext cx="10679185" cy="495300"/>
          </a:xfrm>
        </p:spPr>
        <p:txBody>
          <a:bodyPr/>
          <a:lstStyle/>
          <a:p>
            <a:r>
              <a:rPr lang="fr-FR" dirty="0"/>
              <a:t>Merci de votre attention</a:t>
            </a:r>
            <a:endParaRPr lang="en-US" dirty="0"/>
          </a:p>
        </p:txBody>
      </p:sp>
      <p:pic>
        <p:nvPicPr>
          <p:cNvPr id="7" name="Image 6" descr="Une image contenant plein air, ciel, moulin à vent, eau&#10;&#10;Description générée automatiquement">
            <a:extLst>
              <a:ext uri="{FF2B5EF4-FFF2-40B4-BE49-F238E27FC236}">
                <a16:creationId xmlns:a16="http://schemas.microsoft.com/office/drawing/2014/main" id="{5CB7DABE-CF77-80D6-50BF-2AA68F8639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20206" y="975357"/>
            <a:ext cx="6751584" cy="4501551"/>
          </a:xfrm>
          <a:prstGeom prst="rect">
            <a:avLst/>
          </a:prstGeom>
        </p:spPr>
      </p:pic>
      <p:sp>
        <p:nvSpPr>
          <p:cNvPr id="8" name="Espace réservé du texte 2">
            <a:extLst>
              <a:ext uri="{FF2B5EF4-FFF2-40B4-BE49-F238E27FC236}">
                <a16:creationId xmlns:a16="http://schemas.microsoft.com/office/drawing/2014/main" id="{FBE85E9A-B1AB-090D-95A9-1CC0CD0FC057}"/>
              </a:ext>
            </a:extLst>
          </p:cNvPr>
          <p:cNvSpPr txBox="1">
            <a:spLocks/>
          </p:cNvSpPr>
          <p:nvPr/>
        </p:nvSpPr>
        <p:spPr>
          <a:xfrm>
            <a:off x="2809551" y="1209388"/>
            <a:ext cx="3833812" cy="86601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800" dirty="0">
                <a:solidFill>
                  <a:schemeClr val="bg1"/>
                </a:solidFill>
              </a:rPr>
              <a:t>Yoann Baulaz</a:t>
            </a:r>
          </a:p>
          <a:p>
            <a:pPr marL="0" indent="0">
              <a:buNone/>
            </a:pPr>
            <a:r>
              <a:rPr lang="fr-FR" sz="1800" dirty="0">
                <a:solidFill>
                  <a:schemeClr val="bg1"/>
                </a:solidFill>
              </a:rPr>
              <a:t>Rhoda </a:t>
            </a:r>
            <a:r>
              <a:rPr lang="fr-FR" sz="1800" dirty="0" err="1">
                <a:solidFill>
                  <a:schemeClr val="bg1"/>
                </a:solidFill>
              </a:rPr>
              <a:t>Fofack-Garcia</a:t>
            </a:r>
            <a:endParaRPr lang="fr-FR" sz="1800" dirty="0">
              <a:solidFill>
                <a:schemeClr val="bg1"/>
              </a:solidFill>
            </a:endParaRPr>
          </a:p>
          <a:p>
            <a:pPr marL="0" indent="0">
              <a:buNone/>
            </a:pPr>
            <a:endParaRPr lang="fr-FR" sz="1800" dirty="0">
              <a:solidFill>
                <a:schemeClr val="bg1"/>
              </a:solidFill>
            </a:endParaRPr>
          </a:p>
        </p:txBody>
      </p:sp>
      <p:pic>
        <p:nvPicPr>
          <p:cNvPr id="9" name="Image 8" descr="Une image contenant Police, Graphique, cercle, graphisme&#10;&#10;Description générée automatiquement">
            <a:extLst>
              <a:ext uri="{FF2B5EF4-FFF2-40B4-BE49-F238E27FC236}">
                <a16:creationId xmlns:a16="http://schemas.microsoft.com/office/drawing/2014/main" id="{CCC94F73-8A05-D3A9-F28B-FE552C595B2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5344" y="1209388"/>
            <a:ext cx="1626473" cy="600769"/>
          </a:xfrm>
          <a:prstGeom prst="rect">
            <a:avLst/>
          </a:prstGeom>
        </p:spPr>
      </p:pic>
      <p:sp>
        <p:nvSpPr>
          <p:cNvPr id="10" name="ZoneTexte 9">
            <a:extLst>
              <a:ext uri="{FF2B5EF4-FFF2-40B4-BE49-F238E27FC236}">
                <a16:creationId xmlns:a16="http://schemas.microsoft.com/office/drawing/2014/main" id="{5DA2CA2F-DD5A-6B7F-7F70-E15F888FB896}"/>
              </a:ext>
            </a:extLst>
          </p:cNvPr>
          <p:cNvSpPr txBox="1"/>
          <p:nvPr/>
        </p:nvSpPr>
        <p:spPr>
          <a:xfrm>
            <a:off x="3114573" y="5673288"/>
            <a:ext cx="5962850" cy="646331"/>
          </a:xfrm>
          <a:prstGeom prst="rect">
            <a:avLst/>
          </a:prstGeom>
          <a:noFill/>
        </p:spPr>
        <p:txBody>
          <a:bodyPr wrap="square" rtlCol="0">
            <a:spAutoFit/>
          </a:bodyPr>
          <a:lstStyle/>
          <a:p>
            <a:r>
              <a:rPr lang="fr-FR" i="1" dirty="0">
                <a:hlinkClick r:id="rId4">
                  <a:extLst>
                    <a:ext uri="{A12FA001-AC4F-418D-AE19-62706E023703}">
                      <ahyp:hlinkClr xmlns:ahyp="http://schemas.microsoft.com/office/drawing/2018/hyperlinkcolor" val="tx"/>
                    </a:ext>
                  </a:extLst>
                </a:hlinkClick>
              </a:rPr>
              <a:t>yoann.baulaz@france-energies-marines.org</a:t>
            </a:r>
            <a:endParaRPr lang="fr-FR" i="1" dirty="0"/>
          </a:p>
          <a:p>
            <a:r>
              <a:rPr lang="fr-FR" i="1" u="sng" dirty="0"/>
              <a:t>rhoda.fofack-garcia@france-energies-marines.org</a:t>
            </a:r>
            <a:endParaRPr lang="en-US" i="1" u="sng" dirty="0"/>
          </a:p>
        </p:txBody>
      </p:sp>
    </p:spTree>
    <p:extLst>
      <p:ext uri="{BB962C8B-B14F-4D97-AF65-F5344CB8AC3E}">
        <p14:creationId xmlns:p14="http://schemas.microsoft.com/office/powerpoint/2010/main" val="36784443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7C9B2D-BB14-44A1-8694-862BC097411E}"/>
              </a:ext>
            </a:extLst>
          </p:cNvPr>
          <p:cNvSpPr>
            <a:spLocks noGrp="1"/>
          </p:cNvSpPr>
          <p:nvPr>
            <p:ph type="body" sz="quarter" idx="10"/>
          </p:nvPr>
        </p:nvSpPr>
        <p:spPr/>
        <p:txBody>
          <a:bodyPr/>
          <a:lstStyle/>
          <a:p>
            <a:r>
              <a:rPr lang="fr-FR" dirty="0"/>
              <a:t>Contexte</a:t>
            </a:r>
          </a:p>
          <a:p>
            <a:endParaRPr lang="fr-FR" dirty="0"/>
          </a:p>
        </p:txBody>
      </p:sp>
      <p:sp>
        <p:nvSpPr>
          <p:cNvPr id="23" name="ZoneTexte 22">
            <a:extLst>
              <a:ext uri="{FF2B5EF4-FFF2-40B4-BE49-F238E27FC236}">
                <a16:creationId xmlns:a16="http://schemas.microsoft.com/office/drawing/2014/main" id="{23FE8AEE-BDF9-9AF5-133F-5CA565FDC299}"/>
              </a:ext>
            </a:extLst>
          </p:cNvPr>
          <p:cNvSpPr txBox="1"/>
          <p:nvPr/>
        </p:nvSpPr>
        <p:spPr>
          <a:xfrm>
            <a:off x="7926127" y="2890222"/>
            <a:ext cx="3508873" cy="646331"/>
          </a:xfrm>
          <a:prstGeom prst="rect">
            <a:avLst/>
          </a:prstGeom>
          <a:noFill/>
        </p:spPr>
        <p:txBody>
          <a:bodyPr wrap="square" rtlCol="0">
            <a:spAutoFit/>
          </a:bodyPr>
          <a:lstStyle/>
          <a:p>
            <a:pPr algn="ctr"/>
            <a:r>
              <a:rPr lang="fr-FR" dirty="0">
                <a:solidFill>
                  <a:srgbClr val="FF9700"/>
                </a:solidFill>
                <a:latin typeface="Arial" panose="020B0604020202020204" pitchFamily="34" charset="0"/>
                <a:ea typeface="Roboto" pitchFamily="2" charset="0"/>
                <a:cs typeface="Arial" panose="020B0604020202020204" pitchFamily="34" charset="0"/>
              </a:rPr>
              <a:t>Temps moyen d’obtention des autorisations de déploiement</a:t>
            </a:r>
            <a:endParaRPr lang="en-US" dirty="0">
              <a:solidFill>
                <a:srgbClr val="FF9700"/>
              </a:solidFill>
              <a:latin typeface="Arial" panose="020B0604020202020204" pitchFamily="34" charset="0"/>
              <a:ea typeface="Roboto" pitchFamily="2" charset="0"/>
              <a:cs typeface="Arial" panose="020B0604020202020204" pitchFamily="34" charset="0"/>
            </a:endParaRPr>
          </a:p>
        </p:txBody>
      </p:sp>
      <p:sp>
        <p:nvSpPr>
          <p:cNvPr id="32" name="ZoneTexte 31">
            <a:extLst>
              <a:ext uri="{FF2B5EF4-FFF2-40B4-BE49-F238E27FC236}">
                <a16:creationId xmlns:a16="http://schemas.microsoft.com/office/drawing/2014/main" id="{A87F34A7-E01A-2808-FEC3-99F6EF7F8C12}"/>
              </a:ext>
            </a:extLst>
          </p:cNvPr>
          <p:cNvSpPr txBox="1"/>
          <p:nvPr/>
        </p:nvSpPr>
        <p:spPr>
          <a:xfrm>
            <a:off x="9908676" y="3517853"/>
            <a:ext cx="2383523" cy="338554"/>
          </a:xfrm>
          <a:prstGeom prst="rect">
            <a:avLst/>
          </a:prstGeom>
          <a:noFill/>
        </p:spPr>
        <p:txBody>
          <a:bodyPr wrap="square" rtlCol="0">
            <a:spAutoFit/>
          </a:bodyPr>
          <a:lstStyle/>
          <a:p>
            <a:r>
              <a:rPr lang="fr-FR" sz="1600" i="1" dirty="0" err="1">
                <a:solidFill>
                  <a:schemeClr val="bg1">
                    <a:lumMod val="65000"/>
                  </a:schemeClr>
                </a:solidFill>
              </a:rPr>
              <a:t>Vasconcelos</a:t>
            </a:r>
            <a:r>
              <a:rPr lang="fr-FR" sz="1600" i="1" dirty="0">
                <a:solidFill>
                  <a:schemeClr val="bg1">
                    <a:lumMod val="65000"/>
                  </a:schemeClr>
                </a:solidFill>
              </a:rPr>
              <a:t> et al. 2022</a:t>
            </a:r>
            <a:endParaRPr lang="en-US" sz="1600" i="1" dirty="0">
              <a:solidFill>
                <a:schemeClr val="bg1">
                  <a:lumMod val="65000"/>
                </a:schemeClr>
              </a:solidFill>
            </a:endParaRPr>
          </a:p>
        </p:txBody>
      </p:sp>
      <p:sp>
        <p:nvSpPr>
          <p:cNvPr id="33" name="ZoneTexte 32">
            <a:extLst>
              <a:ext uri="{FF2B5EF4-FFF2-40B4-BE49-F238E27FC236}">
                <a16:creationId xmlns:a16="http://schemas.microsoft.com/office/drawing/2014/main" id="{69BD0807-0618-7B24-6887-DDA2DFE51047}"/>
              </a:ext>
            </a:extLst>
          </p:cNvPr>
          <p:cNvSpPr txBox="1"/>
          <p:nvPr/>
        </p:nvSpPr>
        <p:spPr>
          <a:xfrm>
            <a:off x="377971" y="1164619"/>
            <a:ext cx="7462483" cy="369332"/>
          </a:xfrm>
          <a:prstGeom prst="rect">
            <a:avLst/>
          </a:prstGeom>
          <a:noFill/>
        </p:spPr>
        <p:txBody>
          <a:bodyPr wrap="square" rtlCol="0">
            <a:spAutoFit/>
          </a:bodyPr>
          <a:lstStyle/>
          <a:p>
            <a:r>
              <a:rPr lang="fr-FR" i="1" dirty="0">
                <a:solidFill>
                  <a:srgbClr val="2E29A0"/>
                </a:solidFill>
                <a:latin typeface="Arial" panose="020B0604020202020204" pitchFamily="34" charset="0"/>
                <a:ea typeface="Roboto" pitchFamily="2" charset="0"/>
                <a:cs typeface="Arial" panose="020B0604020202020204" pitchFamily="34" charset="0"/>
              </a:rPr>
              <a:t>« Save Energy, </a:t>
            </a:r>
            <a:r>
              <a:rPr lang="fr-FR" i="1" dirty="0" err="1">
                <a:solidFill>
                  <a:srgbClr val="2E29A0"/>
                </a:solidFill>
                <a:latin typeface="Arial" panose="020B0604020202020204" pitchFamily="34" charset="0"/>
                <a:ea typeface="Roboto" pitchFamily="2" charset="0"/>
                <a:cs typeface="Arial" panose="020B0604020202020204" pitchFamily="34" charset="0"/>
              </a:rPr>
              <a:t>produce</a:t>
            </a:r>
            <a:r>
              <a:rPr lang="fr-FR" i="1" dirty="0">
                <a:solidFill>
                  <a:srgbClr val="2E29A0"/>
                </a:solidFill>
                <a:latin typeface="Arial" panose="020B0604020202020204" pitchFamily="34" charset="0"/>
                <a:ea typeface="Roboto" pitchFamily="2" charset="0"/>
                <a:cs typeface="Arial" panose="020B0604020202020204" pitchFamily="34" charset="0"/>
              </a:rPr>
              <a:t> clean </a:t>
            </a:r>
            <a:r>
              <a:rPr lang="fr-FR" i="1" dirty="0" err="1">
                <a:solidFill>
                  <a:srgbClr val="2E29A0"/>
                </a:solidFill>
                <a:latin typeface="Arial" panose="020B0604020202020204" pitchFamily="34" charset="0"/>
                <a:ea typeface="Roboto" pitchFamily="2" charset="0"/>
                <a:cs typeface="Arial" panose="020B0604020202020204" pitchFamily="34" charset="0"/>
              </a:rPr>
              <a:t>energy</a:t>
            </a:r>
            <a:r>
              <a:rPr lang="fr-FR" i="1" dirty="0">
                <a:solidFill>
                  <a:srgbClr val="2E29A0"/>
                </a:solidFill>
                <a:latin typeface="Arial" panose="020B0604020202020204" pitchFamily="34" charset="0"/>
                <a:ea typeface="Roboto" pitchFamily="2" charset="0"/>
                <a:cs typeface="Arial" panose="020B0604020202020204" pitchFamily="34" charset="0"/>
              </a:rPr>
              <a:t> &amp; </a:t>
            </a:r>
            <a:r>
              <a:rPr lang="fr-FR" i="1" dirty="0" err="1">
                <a:solidFill>
                  <a:srgbClr val="2E29A0"/>
                </a:solidFill>
                <a:latin typeface="Arial" panose="020B0604020202020204" pitchFamily="34" charset="0"/>
                <a:ea typeface="Roboto" pitchFamily="2" charset="0"/>
                <a:cs typeface="Arial" panose="020B0604020202020204" pitchFamily="34" charset="0"/>
              </a:rPr>
              <a:t>diversify</a:t>
            </a:r>
            <a:r>
              <a:rPr lang="fr-FR" i="1" dirty="0">
                <a:solidFill>
                  <a:srgbClr val="2E29A0"/>
                </a:solidFill>
                <a:latin typeface="Arial" panose="020B0604020202020204" pitchFamily="34" charset="0"/>
                <a:ea typeface="Roboto" pitchFamily="2" charset="0"/>
                <a:cs typeface="Arial" panose="020B0604020202020204" pitchFamily="34" charset="0"/>
              </a:rPr>
              <a:t> </a:t>
            </a:r>
            <a:r>
              <a:rPr lang="fr-FR" i="1" dirty="0" err="1">
                <a:solidFill>
                  <a:srgbClr val="2E29A0"/>
                </a:solidFill>
                <a:latin typeface="Arial" panose="020B0604020202020204" pitchFamily="34" charset="0"/>
                <a:ea typeface="Roboto" pitchFamily="2" charset="0"/>
                <a:cs typeface="Arial" panose="020B0604020202020204" pitchFamily="34" charset="0"/>
              </a:rPr>
              <a:t>its</a:t>
            </a:r>
            <a:r>
              <a:rPr lang="fr-FR" i="1" dirty="0">
                <a:solidFill>
                  <a:srgbClr val="2E29A0"/>
                </a:solidFill>
                <a:latin typeface="Arial" panose="020B0604020202020204" pitchFamily="34" charset="0"/>
                <a:ea typeface="Roboto" pitchFamily="2" charset="0"/>
                <a:cs typeface="Arial" panose="020B0604020202020204" pitchFamily="34" charset="0"/>
              </a:rPr>
              <a:t> </a:t>
            </a:r>
            <a:r>
              <a:rPr lang="fr-FR" i="1" dirty="0" err="1">
                <a:solidFill>
                  <a:srgbClr val="2E29A0"/>
                </a:solidFill>
                <a:latin typeface="Arial" panose="020B0604020202020204" pitchFamily="34" charset="0"/>
                <a:ea typeface="Roboto" pitchFamily="2" charset="0"/>
                <a:cs typeface="Arial" panose="020B0604020202020204" pitchFamily="34" charset="0"/>
              </a:rPr>
              <a:t>energy</a:t>
            </a:r>
            <a:r>
              <a:rPr lang="fr-FR" i="1" dirty="0">
                <a:solidFill>
                  <a:srgbClr val="2E29A0"/>
                </a:solidFill>
                <a:latin typeface="Arial" panose="020B0604020202020204" pitchFamily="34" charset="0"/>
                <a:ea typeface="Roboto" pitchFamily="2" charset="0"/>
                <a:cs typeface="Arial" panose="020B0604020202020204" pitchFamily="34" charset="0"/>
              </a:rPr>
              <a:t> supplies »</a:t>
            </a:r>
          </a:p>
        </p:txBody>
      </p:sp>
      <p:grpSp>
        <p:nvGrpSpPr>
          <p:cNvPr id="44" name="Groupe 43">
            <a:extLst>
              <a:ext uri="{FF2B5EF4-FFF2-40B4-BE49-F238E27FC236}">
                <a16:creationId xmlns:a16="http://schemas.microsoft.com/office/drawing/2014/main" id="{B4148BA3-AB97-5B6B-746C-A52F0AFC19BF}"/>
              </a:ext>
            </a:extLst>
          </p:cNvPr>
          <p:cNvGrpSpPr/>
          <p:nvPr/>
        </p:nvGrpSpPr>
        <p:grpSpPr>
          <a:xfrm>
            <a:off x="817615" y="2107387"/>
            <a:ext cx="1020516" cy="1095026"/>
            <a:chOff x="817615" y="2452616"/>
            <a:chExt cx="1020516" cy="1095026"/>
          </a:xfrm>
        </p:grpSpPr>
        <p:pic>
          <p:nvPicPr>
            <p:cNvPr id="34" name="Graphique 33">
              <a:extLst>
                <a:ext uri="{FF2B5EF4-FFF2-40B4-BE49-F238E27FC236}">
                  <a16:creationId xmlns:a16="http://schemas.microsoft.com/office/drawing/2014/main" id="{08D251DB-0D7E-D218-3E73-FE419E43AADC}"/>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2227" r="-1" b="7625"/>
            <a:stretch/>
          </p:blipFill>
          <p:spPr>
            <a:xfrm>
              <a:off x="921208" y="2452616"/>
              <a:ext cx="642652" cy="730288"/>
            </a:xfrm>
            <a:prstGeom prst="rect">
              <a:avLst/>
            </a:prstGeom>
          </p:spPr>
        </p:pic>
        <p:sp>
          <p:nvSpPr>
            <p:cNvPr id="37" name="ZoneTexte 36">
              <a:extLst>
                <a:ext uri="{FF2B5EF4-FFF2-40B4-BE49-F238E27FC236}">
                  <a16:creationId xmlns:a16="http://schemas.microsoft.com/office/drawing/2014/main" id="{2E458572-1A37-3F9F-5910-48FCEF5E1E7E}"/>
                </a:ext>
              </a:extLst>
            </p:cNvPr>
            <p:cNvSpPr txBox="1"/>
            <p:nvPr/>
          </p:nvSpPr>
          <p:spPr>
            <a:xfrm>
              <a:off x="817615" y="3178310"/>
              <a:ext cx="1020516" cy="369332"/>
            </a:xfrm>
            <a:prstGeom prst="rect">
              <a:avLst/>
            </a:prstGeom>
            <a:noFill/>
          </p:spPr>
          <p:txBody>
            <a:bodyPr wrap="square" rtlCol="0">
              <a:spAutoFit/>
            </a:bodyPr>
            <a:lstStyle/>
            <a:p>
              <a:r>
                <a:rPr lang="fr-FR" dirty="0"/>
                <a:t>16 GW</a:t>
              </a:r>
              <a:endParaRPr lang="en-US" dirty="0"/>
            </a:p>
          </p:txBody>
        </p:sp>
      </p:grpSp>
      <p:sp>
        <p:nvSpPr>
          <p:cNvPr id="38" name="ZoneTexte 37">
            <a:extLst>
              <a:ext uri="{FF2B5EF4-FFF2-40B4-BE49-F238E27FC236}">
                <a16:creationId xmlns:a16="http://schemas.microsoft.com/office/drawing/2014/main" id="{7BE8B76B-C29E-2F72-368A-DF44872AB2BD}"/>
              </a:ext>
            </a:extLst>
          </p:cNvPr>
          <p:cNvSpPr txBox="1"/>
          <p:nvPr/>
        </p:nvSpPr>
        <p:spPr>
          <a:xfrm>
            <a:off x="0" y="3568355"/>
            <a:ext cx="2208810" cy="584775"/>
          </a:xfrm>
          <a:prstGeom prst="rect">
            <a:avLst/>
          </a:prstGeom>
          <a:noFill/>
        </p:spPr>
        <p:txBody>
          <a:bodyPr wrap="square" rtlCol="0">
            <a:spAutoFit/>
          </a:bodyPr>
          <a:lstStyle/>
          <a:p>
            <a:r>
              <a:rPr lang="fr-FR" sz="1600" i="1" dirty="0">
                <a:solidFill>
                  <a:schemeClr val="bg1">
                    <a:lumMod val="65000"/>
                  </a:schemeClr>
                </a:solidFill>
              </a:rPr>
              <a:t>WindEurope 2022</a:t>
            </a:r>
          </a:p>
          <a:p>
            <a:r>
              <a:rPr lang="fr-FR" sz="1600" i="1" dirty="0">
                <a:solidFill>
                  <a:schemeClr val="bg1">
                    <a:lumMod val="65000"/>
                  </a:schemeClr>
                </a:solidFill>
              </a:rPr>
              <a:t>OEE 2023</a:t>
            </a:r>
            <a:endParaRPr lang="en-US" sz="1600" i="1" dirty="0">
              <a:solidFill>
                <a:schemeClr val="bg1">
                  <a:lumMod val="65000"/>
                </a:schemeClr>
              </a:solidFill>
            </a:endParaRPr>
          </a:p>
        </p:txBody>
      </p:sp>
      <p:pic>
        <p:nvPicPr>
          <p:cNvPr id="39" name="Graphique 38">
            <a:extLst>
              <a:ext uri="{FF2B5EF4-FFF2-40B4-BE49-F238E27FC236}">
                <a16:creationId xmlns:a16="http://schemas.microsoft.com/office/drawing/2014/main" id="{5AA120A0-7702-6D67-619B-230C6FAC1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338887" y="2042529"/>
            <a:ext cx="775684" cy="853253"/>
          </a:xfrm>
          <a:prstGeom prst="rect">
            <a:avLst/>
          </a:prstGeom>
        </p:spPr>
      </p:pic>
      <p:grpSp>
        <p:nvGrpSpPr>
          <p:cNvPr id="45" name="Groupe 44">
            <a:extLst>
              <a:ext uri="{FF2B5EF4-FFF2-40B4-BE49-F238E27FC236}">
                <a16:creationId xmlns:a16="http://schemas.microsoft.com/office/drawing/2014/main" id="{56522D5F-C7C8-E775-9288-639B17EB7F9F}"/>
              </a:ext>
            </a:extLst>
          </p:cNvPr>
          <p:cNvGrpSpPr/>
          <p:nvPr/>
        </p:nvGrpSpPr>
        <p:grpSpPr>
          <a:xfrm>
            <a:off x="2825568" y="2117209"/>
            <a:ext cx="1105359" cy="1085204"/>
            <a:chOff x="2825568" y="2462438"/>
            <a:chExt cx="1105359" cy="1085204"/>
          </a:xfrm>
        </p:grpSpPr>
        <p:sp>
          <p:nvSpPr>
            <p:cNvPr id="36" name="ZoneTexte 35">
              <a:extLst>
                <a:ext uri="{FF2B5EF4-FFF2-40B4-BE49-F238E27FC236}">
                  <a16:creationId xmlns:a16="http://schemas.microsoft.com/office/drawing/2014/main" id="{C8D25E51-3EB8-D53D-89C2-8ED4AAFF001E}"/>
                </a:ext>
              </a:extLst>
            </p:cNvPr>
            <p:cNvSpPr txBox="1"/>
            <p:nvPr/>
          </p:nvSpPr>
          <p:spPr>
            <a:xfrm>
              <a:off x="2825568" y="3178310"/>
              <a:ext cx="1105359" cy="369332"/>
            </a:xfrm>
            <a:prstGeom prst="rect">
              <a:avLst/>
            </a:prstGeom>
            <a:noFill/>
          </p:spPr>
          <p:txBody>
            <a:bodyPr wrap="square" rtlCol="0">
              <a:spAutoFit/>
            </a:bodyPr>
            <a:lstStyle/>
            <a:p>
              <a:r>
                <a:rPr lang="fr-FR" dirty="0"/>
                <a:t>30 MW</a:t>
              </a:r>
              <a:endParaRPr lang="en-US" dirty="0"/>
            </a:p>
          </p:txBody>
        </p:sp>
        <p:pic>
          <p:nvPicPr>
            <p:cNvPr id="40" name="Graphique 39">
              <a:extLst>
                <a:ext uri="{FF2B5EF4-FFF2-40B4-BE49-F238E27FC236}">
                  <a16:creationId xmlns:a16="http://schemas.microsoft.com/office/drawing/2014/main" id="{F5088CF6-5D91-FFB4-FC73-F2D1C278BE1D}"/>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b="20346"/>
            <a:stretch/>
          </p:blipFill>
          <p:spPr>
            <a:xfrm>
              <a:off x="2825569" y="2462438"/>
              <a:ext cx="892161" cy="710644"/>
            </a:xfrm>
            <a:prstGeom prst="rect">
              <a:avLst/>
            </a:prstGeom>
          </p:spPr>
        </p:pic>
      </p:grpSp>
      <p:grpSp>
        <p:nvGrpSpPr>
          <p:cNvPr id="46" name="Groupe 45">
            <a:extLst>
              <a:ext uri="{FF2B5EF4-FFF2-40B4-BE49-F238E27FC236}">
                <a16:creationId xmlns:a16="http://schemas.microsoft.com/office/drawing/2014/main" id="{B2C7010E-CF67-34AD-3EBF-25E006C90F29}"/>
              </a:ext>
            </a:extLst>
          </p:cNvPr>
          <p:cNvGrpSpPr/>
          <p:nvPr/>
        </p:nvGrpSpPr>
        <p:grpSpPr>
          <a:xfrm>
            <a:off x="5349424" y="2117370"/>
            <a:ext cx="1033299" cy="1085043"/>
            <a:chOff x="5349424" y="2462599"/>
            <a:chExt cx="1033299" cy="1085043"/>
          </a:xfrm>
        </p:grpSpPr>
        <p:sp>
          <p:nvSpPr>
            <p:cNvPr id="35" name="ZoneTexte 34">
              <a:extLst>
                <a:ext uri="{FF2B5EF4-FFF2-40B4-BE49-F238E27FC236}">
                  <a16:creationId xmlns:a16="http://schemas.microsoft.com/office/drawing/2014/main" id="{660A1AE1-C740-00F2-6016-95305CF1E494}"/>
                </a:ext>
              </a:extLst>
            </p:cNvPr>
            <p:cNvSpPr txBox="1"/>
            <p:nvPr/>
          </p:nvSpPr>
          <p:spPr>
            <a:xfrm>
              <a:off x="5362207" y="3178310"/>
              <a:ext cx="1020516" cy="369332"/>
            </a:xfrm>
            <a:prstGeom prst="rect">
              <a:avLst/>
            </a:prstGeom>
            <a:noFill/>
          </p:spPr>
          <p:txBody>
            <a:bodyPr wrap="square" rtlCol="0">
              <a:spAutoFit/>
            </a:bodyPr>
            <a:lstStyle/>
            <a:p>
              <a:r>
                <a:rPr lang="fr-FR" dirty="0"/>
                <a:t>12 MW</a:t>
              </a:r>
              <a:endParaRPr lang="en-US" dirty="0"/>
            </a:p>
          </p:txBody>
        </p:sp>
        <p:pic>
          <p:nvPicPr>
            <p:cNvPr id="41" name="Graphique 40">
              <a:extLst>
                <a:ext uri="{FF2B5EF4-FFF2-40B4-BE49-F238E27FC236}">
                  <a16:creationId xmlns:a16="http://schemas.microsoft.com/office/drawing/2014/main" id="{F8C49724-8A40-2825-9D56-55B003DA8E3B}"/>
                </a:ext>
              </a:extLst>
            </p:cNvPr>
            <p:cNvPicPr>
              <a:picLocks noChangeAspect="1"/>
            </p:cNvPicPr>
            <p:nvPr/>
          </p:nvPicPr>
          <p:blipFill rotWithShape="1">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b="20382"/>
            <a:stretch/>
          </p:blipFill>
          <p:spPr>
            <a:xfrm>
              <a:off x="5349424" y="2462599"/>
              <a:ext cx="892160" cy="710323"/>
            </a:xfrm>
            <a:prstGeom prst="rect">
              <a:avLst/>
            </a:prstGeom>
          </p:spPr>
        </p:pic>
      </p:grpSp>
      <p:sp>
        <p:nvSpPr>
          <p:cNvPr id="42" name="ZoneTexte 41">
            <a:extLst>
              <a:ext uri="{FF2B5EF4-FFF2-40B4-BE49-F238E27FC236}">
                <a16:creationId xmlns:a16="http://schemas.microsoft.com/office/drawing/2014/main" id="{EB97B835-5A38-8699-EE68-EE7C9A63B203}"/>
              </a:ext>
            </a:extLst>
          </p:cNvPr>
          <p:cNvSpPr txBox="1"/>
          <p:nvPr/>
        </p:nvSpPr>
        <p:spPr>
          <a:xfrm>
            <a:off x="384562" y="1714746"/>
            <a:ext cx="3122117" cy="338554"/>
          </a:xfrm>
          <a:prstGeom prst="rect">
            <a:avLst/>
          </a:prstGeom>
          <a:noFill/>
        </p:spPr>
        <p:txBody>
          <a:bodyPr wrap="square" rtlCol="0">
            <a:spAutoFit/>
          </a:bodyPr>
          <a:lstStyle/>
          <a:p>
            <a:r>
              <a:rPr lang="fr-FR" sz="1600" b="1" dirty="0"/>
              <a:t>Production totale actuelle</a:t>
            </a:r>
            <a:endParaRPr lang="en-US" sz="1600" b="1" dirty="0"/>
          </a:p>
        </p:txBody>
      </p:sp>
      <p:sp>
        <p:nvSpPr>
          <p:cNvPr id="43" name="ZoneTexte 42">
            <a:extLst>
              <a:ext uri="{FF2B5EF4-FFF2-40B4-BE49-F238E27FC236}">
                <a16:creationId xmlns:a16="http://schemas.microsoft.com/office/drawing/2014/main" id="{DE3F4D8B-DAB1-752E-62CC-FCA2D161504C}"/>
              </a:ext>
            </a:extLst>
          </p:cNvPr>
          <p:cNvSpPr txBox="1"/>
          <p:nvPr/>
        </p:nvSpPr>
        <p:spPr>
          <a:xfrm>
            <a:off x="2846320" y="774347"/>
            <a:ext cx="2169216" cy="369332"/>
          </a:xfrm>
          <a:prstGeom prst="rect">
            <a:avLst/>
          </a:prstGeom>
          <a:noFill/>
        </p:spPr>
        <p:txBody>
          <a:bodyPr wrap="square">
            <a:spAutoFit/>
          </a:bodyPr>
          <a:lstStyle/>
          <a:p>
            <a:r>
              <a:rPr lang="fr-FR" b="1" dirty="0" err="1"/>
              <a:t>REPowerEU</a:t>
            </a:r>
            <a:r>
              <a:rPr lang="fr-FR" b="1" dirty="0"/>
              <a:t> plan</a:t>
            </a:r>
            <a:endParaRPr lang="en-US" b="1" dirty="0"/>
          </a:p>
        </p:txBody>
      </p:sp>
    </p:spTree>
    <p:extLst>
      <p:ext uri="{BB962C8B-B14F-4D97-AF65-F5344CB8AC3E}">
        <p14:creationId xmlns:p14="http://schemas.microsoft.com/office/powerpoint/2010/main" val="7392538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57C9B2D-BB14-44A1-8694-862BC097411E}"/>
              </a:ext>
            </a:extLst>
          </p:cNvPr>
          <p:cNvSpPr>
            <a:spLocks noGrp="1"/>
          </p:cNvSpPr>
          <p:nvPr>
            <p:ph type="body" sz="quarter" idx="10"/>
          </p:nvPr>
        </p:nvSpPr>
        <p:spPr/>
        <p:txBody>
          <a:bodyPr/>
          <a:lstStyle/>
          <a:p>
            <a:r>
              <a:rPr lang="fr-FR" dirty="0"/>
              <a:t>Contexte</a:t>
            </a:r>
          </a:p>
          <a:p>
            <a:endParaRPr lang="fr-FR" dirty="0"/>
          </a:p>
        </p:txBody>
      </p:sp>
      <p:sp>
        <p:nvSpPr>
          <p:cNvPr id="23" name="ZoneTexte 22">
            <a:extLst>
              <a:ext uri="{FF2B5EF4-FFF2-40B4-BE49-F238E27FC236}">
                <a16:creationId xmlns:a16="http://schemas.microsoft.com/office/drawing/2014/main" id="{23FE8AEE-BDF9-9AF5-133F-5CA565FDC299}"/>
              </a:ext>
            </a:extLst>
          </p:cNvPr>
          <p:cNvSpPr txBox="1"/>
          <p:nvPr/>
        </p:nvSpPr>
        <p:spPr>
          <a:xfrm>
            <a:off x="7926127" y="2890222"/>
            <a:ext cx="3508873" cy="646331"/>
          </a:xfrm>
          <a:prstGeom prst="rect">
            <a:avLst/>
          </a:prstGeom>
          <a:noFill/>
        </p:spPr>
        <p:txBody>
          <a:bodyPr wrap="square" rtlCol="0">
            <a:spAutoFit/>
          </a:bodyPr>
          <a:lstStyle/>
          <a:p>
            <a:pPr algn="ctr"/>
            <a:r>
              <a:rPr lang="fr-FR" dirty="0">
                <a:solidFill>
                  <a:srgbClr val="FF9700"/>
                </a:solidFill>
                <a:latin typeface="Arial" panose="020B0604020202020204" pitchFamily="34" charset="0"/>
                <a:ea typeface="Roboto" pitchFamily="2" charset="0"/>
                <a:cs typeface="Arial" panose="020B0604020202020204" pitchFamily="34" charset="0"/>
              </a:rPr>
              <a:t>Temps moyen d’obtention des autorisations de déploiement</a:t>
            </a:r>
            <a:endParaRPr lang="en-US" dirty="0">
              <a:solidFill>
                <a:srgbClr val="FF9700"/>
              </a:solidFill>
              <a:latin typeface="Arial" panose="020B0604020202020204" pitchFamily="34" charset="0"/>
              <a:ea typeface="Roboto" pitchFamily="2" charset="0"/>
              <a:cs typeface="Arial" panose="020B0604020202020204" pitchFamily="34" charset="0"/>
            </a:endParaRPr>
          </a:p>
        </p:txBody>
      </p:sp>
      <p:sp>
        <p:nvSpPr>
          <p:cNvPr id="24" name="ZoneTexte 23">
            <a:extLst>
              <a:ext uri="{FF2B5EF4-FFF2-40B4-BE49-F238E27FC236}">
                <a16:creationId xmlns:a16="http://schemas.microsoft.com/office/drawing/2014/main" id="{1377DD91-2BDC-9778-C154-952AE7267BCF}"/>
              </a:ext>
            </a:extLst>
          </p:cNvPr>
          <p:cNvSpPr txBox="1"/>
          <p:nvPr/>
        </p:nvSpPr>
        <p:spPr>
          <a:xfrm>
            <a:off x="4507690" y="4460370"/>
            <a:ext cx="2730199" cy="707886"/>
          </a:xfrm>
          <a:prstGeom prst="rect">
            <a:avLst/>
          </a:prstGeom>
          <a:noFill/>
        </p:spPr>
        <p:txBody>
          <a:bodyPr wrap="square" rtlCol="0">
            <a:spAutoFit/>
          </a:bodyPr>
          <a:lstStyle/>
          <a:p>
            <a:pPr algn="ctr"/>
            <a:r>
              <a:rPr lang="fr-FR" sz="2000" b="1" i="1" dirty="0">
                <a:solidFill>
                  <a:srgbClr val="2E29A0"/>
                </a:solidFill>
              </a:rPr>
              <a:t>Besoin de simplifier les procédures pour </a:t>
            </a:r>
            <a:endParaRPr lang="en-US" sz="2000" b="1" i="1" dirty="0">
              <a:solidFill>
                <a:srgbClr val="2E29A0"/>
              </a:solidFill>
            </a:endParaRPr>
          </a:p>
        </p:txBody>
      </p:sp>
      <p:cxnSp>
        <p:nvCxnSpPr>
          <p:cNvPr id="25" name="Connecteur droit avec flèche 24">
            <a:extLst>
              <a:ext uri="{FF2B5EF4-FFF2-40B4-BE49-F238E27FC236}">
                <a16:creationId xmlns:a16="http://schemas.microsoft.com/office/drawing/2014/main" id="{8E800CD2-6323-D929-5704-7707C0387369}"/>
              </a:ext>
            </a:extLst>
          </p:cNvPr>
          <p:cNvCxnSpPr>
            <a:cxnSpLocks/>
          </p:cNvCxnSpPr>
          <p:nvPr/>
        </p:nvCxnSpPr>
        <p:spPr>
          <a:xfrm>
            <a:off x="3498994" y="3856407"/>
            <a:ext cx="2373796" cy="457801"/>
          </a:xfrm>
          <a:prstGeom prst="straightConnector1">
            <a:avLst/>
          </a:prstGeom>
          <a:ln w="38100">
            <a:solidFill>
              <a:srgbClr val="2E29A0"/>
            </a:solidFill>
            <a:tailEnd type="triangle"/>
          </a:ln>
        </p:spPr>
        <p:style>
          <a:lnRef idx="1">
            <a:schemeClr val="accent1"/>
          </a:lnRef>
          <a:fillRef idx="0">
            <a:schemeClr val="accent1"/>
          </a:fillRef>
          <a:effectRef idx="0">
            <a:schemeClr val="accent1"/>
          </a:effectRef>
          <a:fontRef idx="minor">
            <a:schemeClr val="tx1"/>
          </a:fontRef>
        </p:style>
      </p:cxnSp>
      <p:cxnSp>
        <p:nvCxnSpPr>
          <p:cNvPr id="26" name="Connecteur droit avec flèche 25">
            <a:extLst>
              <a:ext uri="{FF2B5EF4-FFF2-40B4-BE49-F238E27FC236}">
                <a16:creationId xmlns:a16="http://schemas.microsoft.com/office/drawing/2014/main" id="{C9861293-D05A-C3DD-B91C-C7D2128B8B7E}"/>
              </a:ext>
            </a:extLst>
          </p:cNvPr>
          <p:cNvCxnSpPr>
            <a:cxnSpLocks/>
          </p:cNvCxnSpPr>
          <p:nvPr/>
        </p:nvCxnSpPr>
        <p:spPr>
          <a:xfrm flipH="1">
            <a:off x="5872790" y="3856407"/>
            <a:ext cx="2853852" cy="457801"/>
          </a:xfrm>
          <a:prstGeom prst="straightConnector1">
            <a:avLst/>
          </a:prstGeom>
          <a:ln w="38100">
            <a:solidFill>
              <a:srgbClr val="2E29A0"/>
            </a:solidFill>
            <a:tailEnd type="triangle"/>
          </a:ln>
        </p:spPr>
        <p:style>
          <a:lnRef idx="1">
            <a:schemeClr val="accent1"/>
          </a:lnRef>
          <a:fillRef idx="0">
            <a:schemeClr val="accent1"/>
          </a:fillRef>
          <a:effectRef idx="0">
            <a:schemeClr val="accent1"/>
          </a:effectRef>
          <a:fontRef idx="minor">
            <a:schemeClr val="tx1"/>
          </a:fontRef>
        </p:style>
      </p:cxnSp>
      <p:sp>
        <p:nvSpPr>
          <p:cNvPr id="27" name="Flèche : double flèche horizontale 26">
            <a:extLst>
              <a:ext uri="{FF2B5EF4-FFF2-40B4-BE49-F238E27FC236}">
                <a16:creationId xmlns:a16="http://schemas.microsoft.com/office/drawing/2014/main" id="{F7A0D334-9FD0-345E-76DE-8613E35F1758}"/>
              </a:ext>
            </a:extLst>
          </p:cNvPr>
          <p:cNvSpPr/>
          <p:nvPr/>
        </p:nvSpPr>
        <p:spPr>
          <a:xfrm>
            <a:off x="4133118" y="5292994"/>
            <a:ext cx="3478694" cy="501915"/>
          </a:xfrm>
          <a:prstGeom prst="leftRightArrow">
            <a:avLst/>
          </a:prstGeom>
          <a:solidFill>
            <a:srgbClr val="2E29A0"/>
          </a:solidFill>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fr-FR" b="1" dirty="0">
                <a:solidFill>
                  <a:schemeClr val="bg1"/>
                </a:solidFill>
              </a:rPr>
              <a:t>CONCILIER</a:t>
            </a:r>
            <a:endParaRPr lang="en-US" b="1" dirty="0">
              <a:solidFill>
                <a:schemeClr val="bg1"/>
              </a:solidFill>
            </a:endParaRPr>
          </a:p>
        </p:txBody>
      </p:sp>
      <p:pic>
        <p:nvPicPr>
          <p:cNvPr id="28" name="Graphique 27">
            <a:extLst>
              <a:ext uri="{FF2B5EF4-FFF2-40B4-BE49-F238E27FC236}">
                <a16:creationId xmlns:a16="http://schemas.microsoft.com/office/drawing/2014/main" id="{72C5885E-FCFE-E425-14E7-452D56A5718A}"/>
              </a:ext>
            </a:extLst>
          </p:cNvPr>
          <p:cNvPicPr>
            <a:picLocks noChangeAspect="1"/>
          </p:cNvPicPr>
          <p:nvPr/>
        </p:nvPicPr>
        <p:blipFill rotWithShape="1">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b="26409"/>
          <a:stretch/>
        </p:blipFill>
        <p:spPr>
          <a:xfrm>
            <a:off x="8561339" y="4998974"/>
            <a:ext cx="1347337" cy="991520"/>
          </a:xfrm>
          <a:prstGeom prst="rect">
            <a:avLst/>
          </a:prstGeom>
        </p:spPr>
      </p:pic>
      <p:pic>
        <p:nvPicPr>
          <p:cNvPr id="29" name="Graphique 28">
            <a:extLst>
              <a:ext uri="{FF2B5EF4-FFF2-40B4-BE49-F238E27FC236}">
                <a16:creationId xmlns:a16="http://schemas.microsoft.com/office/drawing/2014/main" id="{F64259F1-D2F0-9344-7F8A-C4BE611CD1D1}"/>
              </a:ext>
            </a:extLst>
          </p:cNvPr>
          <p:cNvPicPr>
            <a:picLocks noChangeAspect="1"/>
          </p:cNvPicPr>
          <p:nvPr/>
        </p:nvPicPr>
        <p:blipFill rotWithShape="1">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31014"/>
          <a:stretch/>
        </p:blipFill>
        <p:spPr>
          <a:xfrm>
            <a:off x="2013308" y="5166654"/>
            <a:ext cx="1167849" cy="805646"/>
          </a:xfrm>
          <a:prstGeom prst="rect">
            <a:avLst/>
          </a:prstGeom>
        </p:spPr>
      </p:pic>
      <p:sp>
        <p:nvSpPr>
          <p:cNvPr id="30" name="ZoneTexte 29">
            <a:extLst>
              <a:ext uri="{FF2B5EF4-FFF2-40B4-BE49-F238E27FC236}">
                <a16:creationId xmlns:a16="http://schemas.microsoft.com/office/drawing/2014/main" id="{9BE45E1F-5FB6-BC0C-AE1F-D12D63F5F858}"/>
              </a:ext>
            </a:extLst>
          </p:cNvPr>
          <p:cNvSpPr txBox="1"/>
          <p:nvPr/>
        </p:nvSpPr>
        <p:spPr>
          <a:xfrm>
            <a:off x="9908676" y="5243777"/>
            <a:ext cx="1687039" cy="646331"/>
          </a:xfrm>
          <a:prstGeom prst="rect">
            <a:avLst/>
          </a:prstGeom>
          <a:noFill/>
        </p:spPr>
        <p:txBody>
          <a:bodyPr wrap="square" rtlCol="0">
            <a:spAutoFit/>
          </a:bodyPr>
          <a:lstStyle/>
          <a:p>
            <a:r>
              <a:rPr lang="fr-FR" b="1" i="1" dirty="0"/>
              <a:t>Engagement citoyen</a:t>
            </a:r>
            <a:endParaRPr lang="en-US" b="1" i="1" dirty="0"/>
          </a:p>
        </p:txBody>
      </p:sp>
      <p:sp>
        <p:nvSpPr>
          <p:cNvPr id="31" name="ZoneTexte 30">
            <a:extLst>
              <a:ext uri="{FF2B5EF4-FFF2-40B4-BE49-F238E27FC236}">
                <a16:creationId xmlns:a16="http://schemas.microsoft.com/office/drawing/2014/main" id="{572C7D9A-F625-DB4E-3367-5148F2663548}"/>
              </a:ext>
            </a:extLst>
          </p:cNvPr>
          <p:cNvSpPr txBox="1"/>
          <p:nvPr/>
        </p:nvSpPr>
        <p:spPr>
          <a:xfrm>
            <a:off x="596285" y="5469077"/>
            <a:ext cx="1661814" cy="369332"/>
          </a:xfrm>
          <a:prstGeom prst="rect">
            <a:avLst/>
          </a:prstGeom>
          <a:noFill/>
        </p:spPr>
        <p:txBody>
          <a:bodyPr wrap="square" rtlCol="0">
            <a:spAutoFit/>
          </a:bodyPr>
          <a:lstStyle/>
          <a:p>
            <a:r>
              <a:rPr lang="fr-FR" b="1" i="1" dirty="0"/>
              <a:t>Production</a:t>
            </a:r>
            <a:endParaRPr lang="en-US" b="1" i="1" dirty="0"/>
          </a:p>
        </p:txBody>
      </p:sp>
      <p:sp>
        <p:nvSpPr>
          <p:cNvPr id="32" name="ZoneTexte 31">
            <a:extLst>
              <a:ext uri="{FF2B5EF4-FFF2-40B4-BE49-F238E27FC236}">
                <a16:creationId xmlns:a16="http://schemas.microsoft.com/office/drawing/2014/main" id="{A87F34A7-E01A-2808-FEC3-99F6EF7F8C12}"/>
              </a:ext>
            </a:extLst>
          </p:cNvPr>
          <p:cNvSpPr txBox="1"/>
          <p:nvPr/>
        </p:nvSpPr>
        <p:spPr>
          <a:xfrm>
            <a:off x="9908676" y="3517853"/>
            <a:ext cx="2383523" cy="338554"/>
          </a:xfrm>
          <a:prstGeom prst="rect">
            <a:avLst/>
          </a:prstGeom>
          <a:noFill/>
        </p:spPr>
        <p:txBody>
          <a:bodyPr wrap="square" rtlCol="0">
            <a:spAutoFit/>
          </a:bodyPr>
          <a:lstStyle/>
          <a:p>
            <a:r>
              <a:rPr lang="fr-FR" sz="1600" i="1" dirty="0" err="1">
                <a:solidFill>
                  <a:schemeClr val="bg1">
                    <a:lumMod val="65000"/>
                  </a:schemeClr>
                </a:solidFill>
              </a:rPr>
              <a:t>Vasconcelos</a:t>
            </a:r>
            <a:r>
              <a:rPr lang="fr-FR" sz="1600" i="1" dirty="0">
                <a:solidFill>
                  <a:schemeClr val="bg1">
                    <a:lumMod val="65000"/>
                  </a:schemeClr>
                </a:solidFill>
              </a:rPr>
              <a:t> et al. 2022</a:t>
            </a:r>
            <a:endParaRPr lang="en-US" sz="1600" i="1" dirty="0">
              <a:solidFill>
                <a:schemeClr val="bg1">
                  <a:lumMod val="65000"/>
                </a:schemeClr>
              </a:solidFill>
            </a:endParaRPr>
          </a:p>
        </p:txBody>
      </p:sp>
      <p:sp>
        <p:nvSpPr>
          <p:cNvPr id="33" name="ZoneTexte 32">
            <a:extLst>
              <a:ext uri="{FF2B5EF4-FFF2-40B4-BE49-F238E27FC236}">
                <a16:creationId xmlns:a16="http://schemas.microsoft.com/office/drawing/2014/main" id="{69BD0807-0618-7B24-6887-DDA2DFE51047}"/>
              </a:ext>
            </a:extLst>
          </p:cNvPr>
          <p:cNvSpPr txBox="1"/>
          <p:nvPr/>
        </p:nvSpPr>
        <p:spPr>
          <a:xfrm>
            <a:off x="377971" y="1164619"/>
            <a:ext cx="7462483" cy="369332"/>
          </a:xfrm>
          <a:prstGeom prst="rect">
            <a:avLst/>
          </a:prstGeom>
          <a:noFill/>
        </p:spPr>
        <p:txBody>
          <a:bodyPr wrap="square" rtlCol="0">
            <a:spAutoFit/>
          </a:bodyPr>
          <a:lstStyle/>
          <a:p>
            <a:r>
              <a:rPr lang="fr-FR" i="1" dirty="0">
                <a:solidFill>
                  <a:srgbClr val="2E29A0"/>
                </a:solidFill>
                <a:latin typeface="Arial" panose="020B0604020202020204" pitchFamily="34" charset="0"/>
                <a:ea typeface="Roboto" pitchFamily="2" charset="0"/>
                <a:cs typeface="Arial" panose="020B0604020202020204" pitchFamily="34" charset="0"/>
              </a:rPr>
              <a:t>« Save Energy, </a:t>
            </a:r>
            <a:r>
              <a:rPr lang="fr-FR" i="1" dirty="0" err="1">
                <a:solidFill>
                  <a:srgbClr val="2E29A0"/>
                </a:solidFill>
                <a:latin typeface="Arial" panose="020B0604020202020204" pitchFamily="34" charset="0"/>
                <a:ea typeface="Roboto" pitchFamily="2" charset="0"/>
                <a:cs typeface="Arial" panose="020B0604020202020204" pitchFamily="34" charset="0"/>
              </a:rPr>
              <a:t>produce</a:t>
            </a:r>
            <a:r>
              <a:rPr lang="fr-FR" i="1" dirty="0">
                <a:solidFill>
                  <a:srgbClr val="2E29A0"/>
                </a:solidFill>
                <a:latin typeface="Arial" panose="020B0604020202020204" pitchFamily="34" charset="0"/>
                <a:ea typeface="Roboto" pitchFamily="2" charset="0"/>
                <a:cs typeface="Arial" panose="020B0604020202020204" pitchFamily="34" charset="0"/>
              </a:rPr>
              <a:t> clean </a:t>
            </a:r>
            <a:r>
              <a:rPr lang="fr-FR" i="1" dirty="0" err="1">
                <a:solidFill>
                  <a:srgbClr val="2E29A0"/>
                </a:solidFill>
                <a:latin typeface="Arial" panose="020B0604020202020204" pitchFamily="34" charset="0"/>
                <a:ea typeface="Roboto" pitchFamily="2" charset="0"/>
                <a:cs typeface="Arial" panose="020B0604020202020204" pitchFamily="34" charset="0"/>
              </a:rPr>
              <a:t>energy</a:t>
            </a:r>
            <a:r>
              <a:rPr lang="fr-FR" i="1" dirty="0">
                <a:solidFill>
                  <a:srgbClr val="2E29A0"/>
                </a:solidFill>
                <a:latin typeface="Arial" panose="020B0604020202020204" pitchFamily="34" charset="0"/>
                <a:ea typeface="Roboto" pitchFamily="2" charset="0"/>
                <a:cs typeface="Arial" panose="020B0604020202020204" pitchFamily="34" charset="0"/>
              </a:rPr>
              <a:t> &amp; </a:t>
            </a:r>
            <a:r>
              <a:rPr lang="fr-FR" i="1" dirty="0" err="1">
                <a:solidFill>
                  <a:srgbClr val="2E29A0"/>
                </a:solidFill>
                <a:latin typeface="Arial" panose="020B0604020202020204" pitchFamily="34" charset="0"/>
                <a:ea typeface="Roboto" pitchFamily="2" charset="0"/>
                <a:cs typeface="Arial" panose="020B0604020202020204" pitchFamily="34" charset="0"/>
              </a:rPr>
              <a:t>diversify</a:t>
            </a:r>
            <a:r>
              <a:rPr lang="fr-FR" i="1" dirty="0">
                <a:solidFill>
                  <a:srgbClr val="2E29A0"/>
                </a:solidFill>
                <a:latin typeface="Arial" panose="020B0604020202020204" pitchFamily="34" charset="0"/>
                <a:ea typeface="Roboto" pitchFamily="2" charset="0"/>
                <a:cs typeface="Arial" panose="020B0604020202020204" pitchFamily="34" charset="0"/>
              </a:rPr>
              <a:t> </a:t>
            </a:r>
            <a:r>
              <a:rPr lang="fr-FR" i="1" dirty="0" err="1">
                <a:solidFill>
                  <a:srgbClr val="2E29A0"/>
                </a:solidFill>
                <a:latin typeface="Arial" panose="020B0604020202020204" pitchFamily="34" charset="0"/>
                <a:ea typeface="Roboto" pitchFamily="2" charset="0"/>
                <a:cs typeface="Arial" panose="020B0604020202020204" pitchFamily="34" charset="0"/>
              </a:rPr>
              <a:t>its</a:t>
            </a:r>
            <a:r>
              <a:rPr lang="fr-FR" i="1" dirty="0">
                <a:solidFill>
                  <a:srgbClr val="2E29A0"/>
                </a:solidFill>
                <a:latin typeface="Arial" panose="020B0604020202020204" pitchFamily="34" charset="0"/>
                <a:ea typeface="Roboto" pitchFamily="2" charset="0"/>
                <a:cs typeface="Arial" panose="020B0604020202020204" pitchFamily="34" charset="0"/>
              </a:rPr>
              <a:t> </a:t>
            </a:r>
            <a:r>
              <a:rPr lang="fr-FR" i="1" dirty="0" err="1">
                <a:solidFill>
                  <a:srgbClr val="2E29A0"/>
                </a:solidFill>
                <a:latin typeface="Arial" panose="020B0604020202020204" pitchFamily="34" charset="0"/>
                <a:ea typeface="Roboto" pitchFamily="2" charset="0"/>
                <a:cs typeface="Arial" panose="020B0604020202020204" pitchFamily="34" charset="0"/>
              </a:rPr>
              <a:t>energy</a:t>
            </a:r>
            <a:r>
              <a:rPr lang="fr-FR" i="1" dirty="0">
                <a:solidFill>
                  <a:srgbClr val="2E29A0"/>
                </a:solidFill>
                <a:latin typeface="Arial" panose="020B0604020202020204" pitchFamily="34" charset="0"/>
                <a:ea typeface="Roboto" pitchFamily="2" charset="0"/>
                <a:cs typeface="Arial" panose="020B0604020202020204" pitchFamily="34" charset="0"/>
              </a:rPr>
              <a:t> supplies »</a:t>
            </a:r>
          </a:p>
        </p:txBody>
      </p:sp>
      <p:grpSp>
        <p:nvGrpSpPr>
          <p:cNvPr id="44" name="Groupe 43">
            <a:extLst>
              <a:ext uri="{FF2B5EF4-FFF2-40B4-BE49-F238E27FC236}">
                <a16:creationId xmlns:a16="http://schemas.microsoft.com/office/drawing/2014/main" id="{B4148BA3-AB97-5B6B-746C-A52F0AFC19BF}"/>
              </a:ext>
            </a:extLst>
          </p:cNvPr>
          <p:cNvGrpSpPr/>
          <p:nvPr/>
        </p:nvGrpSpPr>
        <p:grpSpPr>
          <a:xfrm>
            <a:off x="817615" y="2107387"/>
            <a:ext cx="1020516" cy="1095026"/>
            <a:chOff x="817615" y="2452616"/>
            <a:chExt cx="1020516" cy="1095026"/>
          </a:xfrm>
        </p:grpSpPr>
        <p:pic>
          <p:nvPicPr>
            <p:cNvPr id="34" name="Graphique 33">
              <a:extLst>
                <a:ext uri="{FF2B5EF4-FFF2-40B4-BE49-F238E27FC236}">
                  <a16:creationId xmlns:a16="http://schemas.microsoft.com/office/drawing/2014/main" id="{08D251DB-0D7E-D218-3E73-FE419E43AADC}"/>
                </a:ext>
              </a:extLst>
            </p:cNvPr>
            <p:cNvPicPr>
              <a:picLocks noChangeAspect="1"/>
            </p:cNvPicPr>
            <p:nvPr/>
          </p:nvPicPr>
          <p:blipFill rotWithShape="1">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l="-2227" r="-1" b="7625"/>
            <a:stretch/>
          </p:blipFill>
          <p:spPr>
            <a:xfrm>
              <a:off x="921208" y="2452616"/>
              <a:ext cx="642652" cy="730288"/>
            </a:xfrm>
            <a:prstGeom prst="rect">
              <a:avLst/>
            </a:prstGeom>
          </p:spPr>
        </p:pic>
        <p:sp>
          <p:nvSpPr>
            <p:cNvPr id="37" name="ZoneTexte 36">
              <a:extLst>
                <a:ext uri="{FF2B5EF4-FFF2-40B4-BE49-F238E27FC236}">
                  <a16:creationId xmlns:a16="http://schemas.microsoft.com/office/drawing/2014/main" id="{2E458572-1A37-3F9F-5910-48FCEF5E1E7E}"/>
                </a:ext>
              </a:extLst>
            </p:cNvPr>
            <p:cNvSpPr txBox="1"/>
            <p:nvPr/>
          </p:nvSpPr>
          <p:spPr>
            <a:xfrm>
              <a:off x="817615" y="3178310"/>
              <a:ext cx="1020516" cy="369332"/>
            </a:xfrm>
            <a:prstGeom prst="rect">
              <a:avLst/>
            </a:prstGeom>
            <a:noFill/>
          </p:spPr>
          <p:txBody>
            <a:bodyPr wrap="square" rtlCol="0">
              <a:spAutoFit/>
            </a:bodyPr>
            <a:lstStyle/>
            <a:p>
              <a:r>
                <a:rPr lang="fr-FR" dirty="0"/>
                <a:t>16 GW</a:t>
              </a:r>
              <a:endParaRPr lang="en-US" dirty="0"/>
            </a:p>
          </p:txBody>
        </p:sp>
      </p:grpSp>
      <p:sp>
        <p:nvSpPr>
          <p:cNvPr id="38" name="ZoneTexte 37">
            <a:extLst>
              <a:ext uri="{FF2B5EF4-FFF2-40B4-BE49-F238E27FC236}">
                <a16:creationId xmlns:a16="http://schemas.microsoft.com/office/drawing/2014/main" id="{7BE8B76B-C29E-2F72-368A-DF44872AB2BD}"/>
              </a:ext>
            </a:extLst>
          </p:cNvPr>
          <p:cNvSpPr txBox="1"/>
          <p:nvPr/>
        </p:nvSpPr>
        <p:spPr>
          <a:xfrm>
            <a:off x="0" y="3568355"/>
            <a:ext cx="2208810" cy="584775"/>
          </a:xfrm>
          <a:prstGeom prst="rect">
            <a:avLst/>
          </a:prstGeom>
          <a:noFill/>
        </p:spPr>
        <p:txBody>
          <a:bodyPr wrap="square" rtlCol="0">
            <a:spAutoFit/>
          </a:bodyPr>
          <a:lstStyle/>
          <a:p>
            <a:r>
              <a:rPr lang="fr-FR" sz="1600" i="1" dirty="0">
                <a:solidFill>
                  <a:schemeClr val="bg1">
                    <a:lumMod val="65000"/>
                  </a:schemeClr>
                </a:solidFill>
              </a:rPr>
              <a:t>WindEurope 2022</a:t>
            </a:r>
          </a:p>
          <a:p>
            <a:r>
              <a:rPr lang="fr-FR" sz="1600" i="1" dirty="0">
                <a:solidFill>
                  <a:schemeClr val="bg1">
                    <a:lumMod val="65000"/>
                  </a:schemeClr>
                </a:solidFill>
              </a:rPr>
              <a:t>OEE 2023</a:t>
            </a:r>
            <a:endParaRPr lang="en-US" sz="1600" i="1" dirty="0">
              <a:solidFill>
                <a:schemeClr val="bg1">
                  <a:lumMod val="65000"/>
                </a:schemeClr>
              </a:solidFill>
            </a:endParaRPr>
          </a:p>
        </p:txBody>
      </p:sp>
      <p:pic>
        <p:nvPicPr>
          <p:cNvPr id="39" name="Graphique 38">
            <a:extLst>
              <a:ext uri="{FF2B5EF4-FFF2-40B4-BE49-F238E27FC236}">
                <a16:creationId xmlns:a16="http://schemas.microsoft.com/office/drawing/2014/main" id="{5AA120A0-7702-6D67-619B-230C6FAC156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338887" y="2042529"/>
            <a:ext cx="775684" cy="853253"/>
          </a:xfrm>
          <a:prstGeom prst="rect">
            <a:avLst/>
          </a:prstGeom>
        </p:spPr>
      </p:pic>
      <p:grpSp>
        <p:nvGrpSpPr>
          <p:cNvPr id="45" name="Groupe 44">
            <a:extLst>
              <a:ext uri="{FF2B5EF4-FFF2-40B4-BE49-F238E27FC236}">
                <a16:creationId xmlns:a16="http://schemas.microsoft.com/office/drawing/2014/main" id="{56522D5F-C7C8-E775-9288-639B17EB7F9F}"/>
              </a:ext>
            </a:extLst>
          </p:cNvPr>
          <p:cNvGrpSpPr/>
          <p:nvPr/>
        </p:nvGrpSpPr>
        <p:grpSpPr>
          <a:xfrm>
            <a:off x="2825568" y="2117209"/>
            <a:ext cx="1105359" cy="1085204"/>
            <a:chOff x="2825568" y="2462438"/>
            <a:chExt cx="1105359" cy="1085204"/>
          </a:xfrm>
        </p:grpSpPr>
        <p:sp>
          <p:nvSpPr>
            <p:cNvPr id="36" name="ZoneTexte 35">
              <a:extLst>
                <a:ext uri="{FF2B5EF4-FFF2-40B4-BE49-F238E27FC236}">
                  <a16:creationId xmlns:a16="http://schemas.microsoft.com/office/drawing/2014/main" id="{C8D25E51-3EB8-D53D-89C2-8ED4AAFF001E}"/>
                </a:ext>
              </a:extLst>
            </p:cNvPr>
            <p:cNvSpPr txBox="1"/>
            <p:nvPr/>
          </p:nvSpPr>
          <p:spPr>
            <a:xfrm>
              <a:off x="2825568" y="3178310"/>
              <a:ext cx="1105359" cy="369332"/>
            </a:xfrm>
            <a:prstGeom prst="rect">
              <a:avLst/>
            </a:prstGeom>
            <a:noFill/>
          </p:spPr>
          <p:txBody>
            <a:bodyPr wrap="square" rtlCol="0">
              <a:spAutoFit/>
            </a:bodyPr>
            <a:lstStyle/>
            <a:p>
              <a:r>
                <a:rPr lang="fr-FR" dirty="0"/>
                <a:t>30 MW</a:t>
              </a:r>
              <a:endParaRPr lang="en-US" dirty="0"/>
            </a:p>
          </p:txBody>
        </p:sp>
        <p:pic>
          <p:nvPicPr>
            <p:cNvPr id="40" name="Graphique 39">
              <a:extLst>
                <a:ext uri="{FF2B5EF4-FFF2-40B4-BE49-F238E27FC236}">
                  <a16:creationId xmlns:a16="http://schemas.microsoft.com/office/drawing/2014/main" id="{F5088CF6-5D91-FFB4-FC73-F2D1C278BE1D}"/>
                </a:ext>
              </a:extLst>
            </p:cNvPr>
            <p:cNvPicPr>
              <a:picLocks noChangeAspect="1"/>
            </p:cNvPicPr>
            <p:nvPr/>
          </p:nvPicPr>
          <p:blipFill rotWithShape="1">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b="20346"/>
            <a:stretch/>
          </p:blipFill>
          <p:spPr>
            <a:xfrm>
              <a:off x="2825569" y="2462438"/>
              <a:ext cx="892161" cy="710644"/>
            </a:xfrm>
            <a:prstGeom prst="rect">
              <a:avLst/>
            </a:prstGeom>
          </p:spPr>
        </p:pic>
      </p:grpSp>
      <p:grpSp>
        <p:nvGrpSpPr>
          <p:cNvPr id="46" name="Groupe 45">
            <a:extLst>
              <a:ext uri="{FF2B5EF4-FFF2-40B4-BE49-F238E27FC236}">
                <a16:creationId xmlns:a16="http://schemas.microsoft.com/office/drawing/2014/main" id="{B2C7010E-CF67-34AD-3EBF-25E006C90F29}"/>
              </a:ext>
            </a:extLst>
          </p:cNvPr>
          <p:cNvGrpSpPr/>
          <p:nvPr/>
        </p:nvGrpSpPr>
        <p:grpSpPr>
          <a:xfrm>
            <a:off x="5349424" y="2117370"/>
            <a:ext cx="1033299" cy="1085043"/>
            <a:chOff x="5349424" y="2462599"/>
            <a:chExt cx="1033299" cy="1085043"/>
          </a:xfrm>
        </p:grpSpPr>
        <p:sp>
          <p:nvSpPr>
            <p:cNvPr id="35" name="ZoneTexte 34">
              <a:extLst>
                <a:ext uri="{FF2B5EF4-FFF2-40B4-BE49-F238E27FC236}">
                  <a16:creationId xmlns:a16="http://schemas.microsoft.com/office/drawing/2014/main" id="{660A1AE1-C740-00F2-6016-95305CF1E494}"/>
                </a:ext>
              </a:extLst>
            </p:cNvPr>
            <p:cNvSpPr txBox="1"/>
            <p:nvPr/>
          </p:nvSpPr>
          <p:spPr>
            <a:xfrm>
              <a:off x="5362207" y="3178310"/>
              <a:ext cx="1020516" cy="369332"/>
            </a:xfrm>
            <a:prstGeom prst="rect">
              <a:avLst/>
            </a:prstGeom>
            <a:noFill/>
          </p:spPr>
          <p:txBody>
            <a:bodyPr wrap="square" rtlCol="0">
              <a:spAutoFit/>
            </a:bodyPr>
            <a:lstStyle/>
            <a:p>
              <a:r>
                <a:rPr lang="fr-FR" dirty="0"/>
                <a:t>12 MW</a:t>
              </a:r>
              <a:endParaRPr lang="en-US" dirty="0"/>
            </a:p>
          </p:txBody>
        </p:sp>
        <p:pic>
          <p:nvPicPr>
            <p:cNvPr id="41" name="Graphique 40">
              <a:extLst>
                <a:ext uri="{FF2B5EF4-FFF2-40B4-BE49-F238E27FC236}">
                  <a16:creationId xmlns:a16="http://schemas.microsoft.com/office/drawing/2014/main" id="{F8C49724-8A40-2825-9D56-55B003DA8E3B}"/>
                </a:ext>
              </a:extLst>
            </p:cNvPr>
            <p:cNvPicPr>
              <a:picLocks noChangeAspect="1"/>
            </p:cNvPicPr>
            <p:nvPr/>
          </p:nvPicPr>
          <p:blipFill rotWithShape="1">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b="20382"/>
            <a:stretch/>
          </p:blipFill>
          <p:spPr>
            <a:xfrm>
              <a:off x="5349424" y="2462599"/>
              <a:ext cx="892160" cy="710323"/>
            </a:xfrm>
            <a:prstGeom prst="rect">
              <a:avLst/>
            </a:prstGeom>
          </p:spPr>
        </p:pic>
      </p:grpSp>
      <p:sp>
        <p:nvSpPr>
          <p:cNvPr id="42" name="ZoneTexte 41">
            <a:extLst>
              <a:ext uri="{FF2B5EF4-FFF2-40B4-BE49-F238E27FC236}">
                <a16:creationId xmlns:a16="http://schemas.microsoft.com/office/drawing/2014/main" id="{EB97B835-5A38-8699-EE68-EE7C9A63B203}"/>
              </a:ext>
            </a:extLst>
          </p:cNvPr>
          <p:cNvSpPr txBox="1"/>
          <p:nvPr/>
        </p:nvSpPr>
        <p:spPr>
          <a:xfrm>
            <a:off x="384562" y="1714746"/>
            <a:ext cx="3122117" cy="338554"/>
          </a:xfrm>
          <a:prstGeom prst="rect">
            <a:avLst/>
          </a:prstGeom>
          <a:noFill/>
        </p:spPr>
        <p:txBody>
          <a:bodyPr wrap="square" rtlCol="0">
            <a:spAutoFit/>
          </a:bodyPr>
          <a:lstStyle/>
          <a:p>
            <a:r>
              <a:rPr lang="fr-FR" sz="1600" b="1" dirty="0"/>
              <a:t>Production totale actuelle</a:t>
            </a:r>
            <a:endParaRPr lang="en-US" sz="1600" b="1" dirty="0"/>
          </a:p>
        </p:txBody>
      </p:sp>
      <p:sp>
        <p:nvSpPr>
          <p:cNvPr id="43" name="ZoneTexte 42">
            <a:extLst>
              <a:ext uri="{FF2B5EF4-FFF2-40B4-BE49-F238E27FC236}">
                <a16:creationId xmlns:a16="http://schemas.microsoft.com/office/drawing/2014/main" id="{DE3F4D8B-DAB1-752E-62CC-FCA2D161504C}"/>
              </a:ext>
            </a:extLst>
          </p:cNvPr>
          <p:cNvSpPr txBox="1"/>
          <p:nvPr/>
        </p:nvSpPr>
        <p:spPr>
          <a:xfrm>
            <a:off x="2846320" y="774347"/>
            <a:ext cx="2169216" cy="369332"/>
          </a:xfrm>
          <a:prstGeom prst="rect">
            <a:avLst/>
          </a:prstGeom>
          <a:noFill/>
        </p:spPr>
        <p:txBody>
          <a:bodyPr wrap="square">
            <a:spAutoFit/>
          </a:bodyPr>
          <a:lstStyle/>
          <a:p>
            <a:r>
              <a:rPr lang="fr-FR" b="1" dirty="0" err="1"/>
              <a:t>REPowerEU</a:t>
            </a:r>
            <a:r>
              <a:rPr lang="fr-FR" b="1" dirty="0"/>
              <a:t> plan</a:t>
            </a:r>
            <a:endParaRPr lang="en-US" b="1" dirty="0"/>
          </a:p>
        </p:txBody>
      </p:sp>
    </p:spTree>
    <p:extLst>
      <p:ext uri="{BB962C8B-B14F-4D97-AF65-F5344CB8AC3E}">
        <p14:creationId xmlns:p14="http://schemas.microsoft.com/office/powerpoint/2010/main" val="28040700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3DDEB2-C1C6-494E-856C-FE1DA8F5AD72}"/>
              </a:ext>
            </a:extLst>
          </p:cNvPr>
          <p:cNvSpPr>
            <a:spLocks noGrp="1"/>
          </p:cNvSpPr>
          <p:nvPr>
            <p:ph type="body" sz="quarter" idx="10"/>
          </p:nvPr>
        </p:nvSpPr>
        <p:spPr>
          <a:xfrm>
            <a:off x="849475" y="117271"/>
            <a:ext cx="10748640" cy="495300"/>
          </a:xfrm>
        </p:spPr>
        <p:txBody>
          <a:bodyPr/>
          <a:lstStyle/>
          <a:p>
            <a:r>
              <a:rPr lang="fr-FR" dirty="0"/>
              <a:t>Contexte</a:t>
            </a:r>
          </a:p>
          <a:p>
            <a:endParaRPr lang="fr-FR" dirty="0"/>
          </a:p>
        </p:txBody>
      </p:sp>
      <p:sp>
        <p:nvSpPr>
          <p:cNvPr id="3" name="ZoneTexte 2">
            <a:extLst>
              <a:ext uri="{FF2B5EF4-FFF2-40B4-BE49-F238E27FC236}">
                <a16:creationId xmlns:a16="http://schemas.microsoft.com/office/drawing/2014/main" id="{79314521-3289-C815-F643-378B56183EE3}"/>
              </a:ext>
            </a:extLst>
          </p:cNvPr>
          <p:cNvSpPr txBox="1"/>
          <p:nvPr/>
        </p:nvSpPr>
        <p:spPr>
          <a:xfrm>
            <a:off x="1880395" y="1497258"/>
            <a:ext cx="8686800" cy="400110"/>
          </a:xfrm>
          <a:prstGeom prst="rect">
            <a:avLst/>
          </a:prstGeom>
          <a:noFill/>
        </p:spPr>
        <p:txBody>
          <a:bodyPr wrap="square" rtlCol="0">
            <a:spAutoFit/>
          </a:bodyPr>
          <a:lstStyle/>
          <a:p>
            <a:r>
              <a:rPr lang="fr-FR" sz="2000" u="sng" dirty="0"/>
              <a:t>Typologie des attitudes envers les projets d’énergies renouvelables en mer </a:t>
            </a:r>
          </a:p>
        </p:txBody>
      </p:sp>
      <p:sp>
        <p:nvSpPr>
          <p:cNvPr id="4" name="ZoneTexte 3">
            <a:extLst>
              <a:ext uri="{FF2B5EF4-FFF2-40B4-BE49-F238E27FC236}">
                <a16:creationId xmlns:a16="http://schemas.microsoft.com/office/drawing/2014/main" id="{172791D5-664C-931E-9F32-2F0D01AE04A9}"/>
              </a:ext>
            </a:extLst>
          </p:cNvPr>
          <p:cNvSpPr txBox="1"/>
          <p:nvPr/>
        </p:nvSpPr>
        <p:spPr>
          <a:xfrm>
            <a:off x="10793394" y="1567293"/>
            <a:ext cx="1398606" cy="584775"/>
          </a:xfrm>
          <a:prstGeom prst="rect">
            <a:avLst/>
          </a:prstGeom>
          <a:noFill/>
        </p:spPr>
        <p:txBody>
          <a:bodyPr wrap="square" rtlCol="0">
            <a:spAutoFit/>
          </a:bodyPr>
          <a:lstStyle/>
          <a:p>
            <a:r>
              <a:rPr lang="fr-FR" sz="1600" i="1" dirty="0">
                <a:solidFill>
                  <a:schemeClr val="bg1">
                    <a:lumMod val="65000"/>
                  </a:schemeClr>
                </a:solidFill>
              </a:rPr>
              <a:t>Cronin 2021</a:t>
            </a:r>
          </a:p>
          <a:p>
            <a:r>
              <a:rPr lang="fr-FR" sz="1600" i="1" dirty="0">
                <a:solidFill>
                  <a:schemeClr val="bg1">
                    <a:lumMod val="65000"/>
                  </a:schemeClr>
                </a:solidFill>
              </a:rPr>
              <a:t>Bas 2017</a:t>
            </a:r>
            <a:endParaRPr lang="en-US" sz="1600" i="1" dirty="0">
              <a:solidFill>
                <a:schemeClr val="bg1">
                  <a:lumMod val="65000"/>
                </a:schemeClr>
              </a:solidFill>
            </a:endParaRPr>
          </a:p>
        </p:txBody>
      </p:sp>
      <p:sp>
        <p:nvSpPr>
          <p:cNvPr id="5" name="ZoneTexte 4">
            <a:extLst>
              <a:ext uri="{FF2B5EF4-FFF2-40B4-BE49-F238E27FC236}">
                <a16:creationId xmlns:a16="http://schemas.microsoft.com/office/drawing/2014/main" id="{C2F1C840-2A24-EF06-2C62-54E02D07F9AA}"/>
              </a:ext>
            </a:extLst>
          </p:cNvPr>
          <p:cNvSpPr txBox="1"/>
          <p:nvPr/>
        </p:nvSpPr>
        <p:spPr>
          <a:xfrm>
            <a:off x="2722133" y="1827118"/>
            <a:ext cx="475013" cy="1107996"/>
          </a:xfrm>
          <a:prstGeom prst="rect">
            <a:avLst/>
          </a:prstGeom>
          <a:noFill/>
        </p:spPr>
        <p:txBody>
          <a:bodyPr wrap="square" rtlCol="0">
            <a:spAutoFit/>
          </a:bodyPr>
          <a:lstStyle/>
          <a:p>
            <a:r>
              <a:rPr lang="fr-FR" sz="6600" b="1" dirty="0">
                <a:solidFill>
                  <a:schemeClr val="accent5"/>
                </a:solidFill>
              </a:rPr>
              <a:t>+</a:t>
            </a:r>
            <a:endParaRPr lang="en-US" sz="4400" b="1" dirty="0">
              <a:solidFill>
                <a:schemeClr val="accent5"/>
              </a:solidFill>
            </a:endParaRPr>
          </a:p>
        </p:txBody>
      </p:sp>
      <p:sp>
        <p:nvSpPr>
          <p:cNvPr id="6" name="ZoneTexte 5">
            <a:extLst>
              <a:ext uri="{FF2B5EF4-FFF2-40B4-BE49-F238E27FC236}">
                <a16:creationId xmlns:a16="http://schemas.microsoft.com/office/drawing/2014/main" id="{0D6E412A-3572-DE2A-2A92-2CD02FE64738}"/>
              </a:ext>
            </a:extLst>
          </p:cNvPr>
          <p:cNvSpPr txBox="1"/>
          <p:nvPr/>
        </p:nvSpPr>
        <p:spPr>
          <a:xfrm>
            <a:off x="8794661" y="1907576"/>
            <a:ext cx="475013" cy="1015663"/>
          </a:xfrm>
          <a:prstGeom prst="rect">
            <a:avLst/>
          </a:prstGeom>
          <a:noFill/>
        </p:spPr>
        <p:txBody>
          <a:bodyPr wrap="square" rtlCol="0">
            <a:spAutoFit/>
          </a:bodyPr>
          <a:lstStyle/>
          <a:p>
            <a:r>
              <a:rPr lang="fr-FR" sz="6000" b="1" dirty="0">
                <a:solidFill>
                  <a:schemeClr val="accent1"/>
                </a:solidFill>
              </a:rPr>
              <a:t>-</a:t>
            </a:r>
            <a:endParaRPr lang="en-US" sz="4000" b="1" dirty="0">
              <a:solidFill>
                <a:schemeClr val="accent1"/>
              </a:solidFill>
            </a:endParaRPr>
          </a:p>
        </p:txBody>
      </p:sp>
      <p:sp>
        <p:nvSpPr>
          <p:cNvPr id="7" name="ZoneTexte 6">
            <a:extLst>
              <a:ext uri="{FF2B5EF4-FFF2-40B4-BE49-F238E27FC236}">
                <a16:creationId xmlns:a16="http://schemas.microsoft.com/office/drawing/2014/main" id="{17CEDE48-CB8F-3184-B896-4669A87E5FFD}"/>
              </a:ext>
            </a:extLst>
          </p:cNvPr>
          <p:cNvSpPr txBox="1"/>
          <p:nvPr/>
        </p:nvSpPr>
        <p:spPr>
          <a:xfrm>
            <a:off x="452709" y="2838816"/>
            <a:ext cx="5013860"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Lutte contre les changements climatiques</a:t>
            </a:r>
            <a:endParaRPr lang="en-US" i="1" dirty="0"/>
          </a:p>
        </p:txBody>
      </p:sp>
      <p:sp>
        <p:nvSpPr>
          <p:cNvPr id="8" name="ZoneTexte 7">
            <a:extLst>
              <a:ext uri="{FF2B5EF4-FFF2-40B4-BE49-F238E27FC236}">
                <a16:creationId xmlns:a16="http://schemas.microsoft.com/office/drawing/2014/main" id="{E5B7941A-4C25-2B8D-5307-50A30FD108AD}"/>
              </a:ext>
            </a:extLst>
          </p:cNvPr>
          <p:cNvSpPr txBox="1"/>
          <p:nvPr/>
        </p:nvSpPr>
        <p:spPr>
          <a:xfrm>
            <a:off x="656342" y="3251605"/>
            <a:ext cx="4606594"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En faveur de l’innovation technologique</a:t>
            </a:r>
            <a:endParaRPr lang="en-US" i="1" dirty="0"/>
          </a:p>
        </p:txBody>
      </p:sp>
      <p:sp>
        <p:nvSpPr>
          <p:cNvPr id="9" name="ZoneTexte 8">
            <a:extLst>
              <a:ext uri="{FF2B5EF4-FFF2-40B4-BE49-F238E27FC236}">
                <a16:creationId xmlns:a16="http://schemas.microsoft.com/office/drawing/2014/main" id="{6146B67E-11AC-C3BC-868D-20B46CA1B172}"/>
              </a:ext>
            </a:extLst>
          </p:cNvPr>
          <p:cNvSpPr txBox="1"/>
          <p:nvPr/>
        </p:nvSpPr>
        <p:spPr>
          <a:xfrm>
            <a:off x="773813" y="3708165"/>
            <a:ext cx="4371652"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Intérêt pour les gains de biodiversité</a:t>
            </a:r>
            <a:endParaRPr lang="en-US" i="1" dirty="0"/>
          </a:p>
        </p:txBody>
      </p:sp>
      <p:sp>
        <p:nvSpPr>
          <p:cNvPr id="10" name="ZoneTexte 9">
            <a:extLst>
              <a:ext uri="{FF2B5EF4-FFF2-40B4-BE49-F238E27FC236}">
                <a16:creationId xmlns:a16="http://schemas.microsoft.com/office/drawing/2014/main" id="{B45C90C2-AECF-C6B7-0112-A462E6C8EB97}"/>
              </a:ext>
            </a:extLst>
          </p:cNvPr>
          <p:cNvSpPr txBox="1"/>
          <p:nvPr/>
        </p:nvSpPr>
        <p:spPr>
          <a:xfrm>
            <a:off x="540109" y="4136783"/>
            <a:ext cx="4839060"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Intérêt pour les gains socio-économiques</a:t>
            </a:r>
            <a:endParaRPr lang="en-US" i="1" dirty="0"/>
          </a:p>
        </p:txBody>
      </p:sp>
      <p:sp>
        <p:nvSpPr>
          <p:cNvPr id="11" name="ZoneTexte 10">
            <a:extLst>
              <a:ext uri="{FF2B5EF4-FFF2-40B4-BE49-F238E27FC236}">
                <a16:creationId xmlns:a16="http://schemas.microsoft.com/office/drawing/2014/main" id="{C45B5330-61F5-FABC-0F76-8E64C9F083F3}"/>
              </a:ext>
            </a:extLst>
          </p:cNvPr>
          <p:cNvSpPr txBox="1"/>
          <p:nvPr/>
        </p:nvSpPr>
        <p:spPr>
          <a:xfrm>
            <a:off x="6525237" y="2838816"/>
            <a:ext cx="5013860"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Intérêts personnels</a:t>
            </a:r>
            <a:endParaRPr lang="en-US" i="1" dirty="0"/>
          </a:p>
        </p:txBody>
      </p:sp>
      <p:sp>
        <p:nvSpPr>
          <p:cNvPr id="12" name="ZoneTexte 11">
            <a:extLst>
              <a:ext uri="{FF2B5EF4-FFF2-40B4-BE49-F238E27FC236}">
                <a16:creationId xmlns:a16="http://schemas.microsoft.com/office/drawing/2014/main" id="{BE1A16DB-7F00-4717-D011-14E05260E5D2}"/>
              </a:ext>
            </a:extLst>
          </p:cNvPr>
          <p:cNvSpPr txBox="1"/>
          <p:nvPr/>
        </p:nvSpPr>
        <p:spPr>
          <a:xfrm>
            <a:off x="6488078" y="3251605"/>
            <a:ext cx="5088179"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Scepticisme sur l’efficacité des technologies</a:t>
            </a:r>
            <a:endParaRPr lang="en-US" i="1" dirty="0"/>
          </a:p>
        </p:txBody>
      </p:sp>
      <p:sp>
        <p:nvSpPr>
          <p:cNvPr id="13" name="ZoneTexte 12">
            <a:extLst>
              <a:ext uri="{FF2B5EF4-FFF2-40B4-BE49-F238E27FC236}">
                <a16:creationId xmlns:a16="http://schemas.microsoft.com/office/drawing/2014/main" id="{3A000D96-1B2F-876B-696D-403ED1E283F7}"/>
              </a:ext>
            </a:extLst>
          </p:cNvPr>
          <p:cNvSpPr txBox="1"/>
          <p:nvPr/>
        </p:nvSpPr>
        <p:spPr>
          <a:xfrm>
            <a:off x="6846341" y="3708165"/>
            <a:ext cx="4371652"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Conservation de la biodiversité</a:t>
            </a:r>
            <a:endParaRPr lang="en-US" i="1" dirty="0"/>
          </a:p>
        </p:txBody>
      </p:sp>
      <p:sp>
        <p:nvSpPr>
          <p:cNvPr id="14" name="ZoneTexte 13">
            <a:extLst>
              <a:ext uri="{FF2B5EF4-FFF2-40B4-BE49-F238E27FC236}">
                <a16:creationId xmlns:a16="http://schemas.microsoft.com/office/drawing/2014/main" id="{3443A25B-A2A0-B31B-C9DF-CB4CD6DBC150}"/>
              </a:ext>
            </a:extLst>
          </p:cNvPr>
          <p:cNvSpPr txBox="1"/>
          <p:nvPr/>
        </p:nvSpPr>
        <p:spPr>
          <a:xfrm>
            <a:off x="6612637" y="4136783"/>
            <a:ext cx="4839060" cy="646331"/>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Scepticisme envers les retombées économiques locales</a:t>
            </a:r>
            <a:endParaRPr lang="en-US" i="1" dirty="0"/>
          </a:p>
        </p:txBody>
      </p:sp>
      <p:sp>
        <p:nvSpPr>
          <p:cNvPr id="15" name="ZoneTexte 14">
            <a:extLst>
              <a:ext uri="{FF2B5EF4-FFF2-40B4-BE49-F238E27FC236}">
                <a16:creationId xmlns:a16="http://schemas.microsoft.com/office/drawing/2014/main" id="{534239A5-2A13-97AE-FF4C-844503E08325}"/>
              </a:ext>
            </a:extLst>
          </p:cNvPr>
          <p:cNvSpPr txBox="1"/>
          <p:nvPr/>
        </p:nvSpPr>
        <p:spPr>
          <a:xfrm>
            <a:off x="2506541" y="833536"/>
            <a:ext cx="7434508" cy="461665"/>
          </a:xfrm>
          <a:prstGeom prst="rect">
            <a:avLst/>
          </a:prstGeom>
          <a:noFill/>
        </p:spPr>
        <p:txBody>
          <a:bodyPr wrap="square" rtlCol="0">
            <a:spAutoFit/>
          </a:bodyPr>
          <a:lstStyle/>
          <a:p>
            <a:r>
              <a:rPr lang="fr-FR" sz="2400" b="1" dirty="0"/>
              <a:t>Perceptions binaires identifiées dans la littérature</a:t>
            </a:r>
            <a:endParaRPr lang="en-US" sz="2400" b="1" dirty="0"/>
          </a:p>
        </p:txBody>
      </p:sp>
    </p:spTree>
    <p:extLst>
      <p:ext uri="{BB962C8B-B14F-4D97-AF65-F5344CB8AC3E}">
        <p14:creationId xmlns:p14="http://schemas.microsoft.com/office/powerpoint/2010/main" val="15950714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303DDEB2-C1C6-494E-856C-FE1DA8F5AD72}"/>
              </a:ext>
            </a:extLst>
          </p:cNvPr>
          <p:cNvSpPr>
            <a:spLocks noGrp="1"/>
          </p:cNvSpPr>
          <p:nvPr>
            <p:ph type="body" sz="quarter" idx="10"/>
          </p:nvPr>
        </p:nvSpPr>
        <p:spPr>
          <a:xfrm>
            <a:off x="849475" y="117271"/>
            <a:ext cx="10679185" cy="495300"/>
          </a:xfrm>
        </p:spPr>
        <p:txBody>
          <a:bodyPr/>
          <a:lstStyle/>
          <a:p>
            <a:r>
              <a:rPr lang="fr-FR" dirty="0"/>
              <a:t>Contexte</a:t>
            </a:r>
          </a:p>
          <a:p>
            <a:endParaRPr lang="fr-FR" dirty="0"/>
          </a:p>
        </p:txBody>
      </p:sp>
      <p:sp>
        <p:nvSpPr>
          <p:cNvPr id="4" name="ZoneTexte 3">
            <a:extLst>
              <a:ext uri="{FF2B5EF4-FFF2-40B4-BE49-F238E27FC236}">
                <a16:creationId xmlns:a16="http://schemas.microsoft.com/office/drawing/2014/main" id="{172791D5-664C-931E-9F32-2F0D01AE04A9}"/>
              </a:ext>
            </a:extLst>
          </p:cNvPr>
          <p:cNvSpPr txBox="1"/>
          <p:nvPr/>
        </p:nvSpPr>
        <p:spPr>
          <a:xfrm>
            <a:off x="10793394" y="1567293"/>
            <a:ext cx="1398606" cy="584775"/>
          </a:xfrm>
          <a:prstGeom prst="rect">
            <a:avLst/>
          </a:prstGeom>
          <a:noFill/>
        </p:spPr>
        <p:txBody>
          <a:bodyPr wrap="square" rtlCol="0">
            <a:spAutoFit/>
          </a:bodyPr>
          <a:lstStyle/>
          <a:p>
            <a:r>
              <a:rPr lang="fr-FR" sz="1600" i="1" dirty="0">
                <a:solidFill>
                  <a:schemeClr val="bg1">
                    <a:lumMod val="65000"/>
                  </a:schemeClr>
                </a:solidFill>
              </a:rPr>
              <a:t>Cronin 2021</a:t>
            </a:r>
          </a:p>
          <a:p>
            <a:r>
              <a:rPr lang="fr-FR" sz="1600" i="1" dirty="0">
                <a:solidFill>
                  <a:schemeClr val="bg1">
                    <a:lumMod val="65000"/>
                  </a:schemeClr>
                </a:solidFill>
              </a:rPr>
              <a:t>Bas 2017</a:t>
            </a:r>
            <a:endParaRPr lang="en-US" sz="1600" i="1" dirty="0">
              <a:solidFill>
                <a:schemeClr val="bg1">
                  <a:lumMod val="65000"/>
                </a:schemeClr>
              </a:solidFill>
            </a:endParaRPr>
          </a:p>
        </p:txBody>
      </p:sp>
      <p:sp>
        <p:nvSpPr>
          <p:cNvPr id="5" name="ZoneTexte 4">
            <a:extLst>
              <a:ext uri="{FF2B5EF4-FFF2-40B4-BE49-F238E27FC236}">
                <a16:creationId xmlns:a16="http://schemas.microsoft.com/office/drawing/2014/main" id="{C2F1C840-2A24-EF06-2C62-54E02D07F9AA}"/>
              </a:ext>
            </a:extLst>
          </p:cNvPr>
          <p:cNvSpPr txBox="1"/>
          <p:nvPr/>
        </p:nvSpPr>
        <p:spPr>
          <a:xfrm>
            <a:off x="2722133" y="1827118"/>
            <a:ext cx="475013" cy="1107996"/>
          </a:xfrm>
          <a:prstGeom prst="rect">
            <a:avLst/>
          </a:prstGeom>
          <a:noFill/>
        </p:spPr>
        <p:txBody>
          <a:bodyPr wrap="square" rtlCol="0">
            <a:spAutoFit/>
          </a:bodyPr>
          <a:lstStyle/>
          <a:p>
            <a:r>
              <a:rPr lang="fr-FR" sz="6600" b="1" dirty="0">
                <a:solidFill>
                  <a:schemeClr val="accent5"/>
                </a:solidFill>
              </a:rPr>
              <a:t>+</a:t>
            </a:r>
            <a:endParaRPr lang="en-US" sz="4400" b="1" dirty="0">
              <a:solidFill>
                <a:schemeClr val="accent5"/>
              </a:solidFill>
            </a:endParaRPr>
          </a:p>
        </p:txBody>
      </p:sp>
      <p:sp>
        <p:nvSpPr>
          <p:cNvPr id="6" name="ZoneTexte 5">
            <a:extLst>
              <a:ext uri="{FF2B5EF4-FFF2-40B4-BE49-F238E27FC236}">
                <a16:creationId xmlns:a16="http://schemas.microsoft.com/office/drawing/2014/main" id="{0D6E412A-3572-DE2A-2A92-2CD02FE64738}"/>
              </a:ext>
            </a:extLst>
          </p:cNvPr>
          <p:cNvSpPr txBox="1"/>
          <p:nvPr/>
        </p:nvSpPr>
        <p:spPr>
          <a:xfrm>
            <a:off x="8794661" y="1907576"/>
            <a:ext cx="475013" cy="1015663"/>
          </a:xfrm>
          <a:prstGeom prst="rect">
            <a:avLst/>
          </a:prstGeom>
          <a:noFill/>
        </p:spPr>
        <p:txBody>
          <a:bodyPr wrap="square" rtlCol="0">
            <a:spAutoFit/>
          </a:bodyPr>
          <a:lstStyle/>
          <a:p>
            <a:r>
              <a:rPr lang="fr-FR" sz="6000" b="1" dirty="0">
                <a:solidFill>
                  <a:schemeClr val="accent1"/>
                </a:solidFill>
              </a:rPr>
              <a:t>-</a:t>
            </a:r>
            <a:endParaRPr lang="en-US" sz="4000" b="1" dirty="0">
              <a:solidFill>
                <a:schemeClr val="accent1"/>
              </a:solidFill>
            </a:endParaRPr>
          </a:p>
        </p:txBody>
      </p:sp>
      <p:sp>
        <p:nvSpPr>
          <p:cNvPr id="7" name="ZoneTexte 6">
            <a:extLst>
              <a:ext uri="{FF2B5EF4-FFF2-40B4-BE49-F238E27FC236}">
                <a16:creationId xmlns:a16="http://schemas.microsoft.com/office/drawing/2014/main" id="{17CEDE48-CB8F-3184-B896-4669A87E5FFD}"/>
              </a:ext>
            </a:extLst>
          </p:cNvPr>
          <p:cNvSpPr txBox="1"/>
          <p:nvPr/>
        </p:nvSpPr>
        <p:spPr>
          <a:xfrm>
            <a:off x="452709" y="2838816"/>
            <a:ext cx="5013860"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Lutte contre les changements climatiques</a:t>
            </a:r>
            <a:endParaRPr lang="en-US" i="1" dirty="0"/>
          </a:p>
        </p:txBody>
      </p:sp>
      <p:sp>
        <p:nvSpPr>
          <p:cNvPr id="8" name="ZoneTexte 7">
            <a:extLst>
              <a:ext uri="{FF2B5EF4-FFF2-40B4-BE49-F238E27FC236}">
                <a16:creationId xmlns:a16="http://schemas.microsoft.com/office/drawing/2014/main" id="{E5B7941A-4C25-2B8D-5307-50A30FD108AD}"/>
              </a:ext>
            </a:extLst>
          </p:cNvPr>
          <p:cNvSpPr txBox="1"/>
          <p:nvPr/>
        </p:nvSpPr>
        <p:spPr>
          <a:xfrm>
            <a:off x="656342" y="3251605"/>
            <a:ext cx="4606594"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En faveur de l’innovation technologique</a:t>
            </a:r>
            <a:endParaRPr lang="en-US" i="1" dirty="0"/>
          </a:p>
        </p:txBody>
      </p:sp>
      <p:sp>
        <p:nvSpPr>
          <p:cNvPr id="9" name="ZoneTexte 8">
            <a:extLst>
              <a:ext uri="{FF2B5EF4-FFF2-40B4-BE49-F238E27FC236}">
                <a16:creationId xmlns:a16="http://schemas.microsoft.com/office/drawing/2014/main" id="{6146B67E-11AC-C3BC-868D-20B46CA1B172}"/>
              </a:ext>
            </a:extLst>
          </p:cNvPr>
          <p:cNvSpPr txBox="1"/>
          <p:nvPr/>
        </p:nvSpPr>
        <p:spPr>
          <a:xfrm>
            <a:off x="773813" y="3708165"/>
            <a:ext cx="4371652"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Intérêt pour les gains de biodiversité</a:t>
            </a:r>
            <a:endParaRPr lang="en-US" i="1" dirty="0"/>
          </a:p>
        </p:txBody>
      </p:sp>
      <p:sp>
        <p:nvSpPr>
          <p:cNvPr id="10" name="ZoneTexte 9">
            <a:extLst>
              <a:ext uri="{FF2B5EF4-FFF2-40B4-BE49-F238E27FC236}">
                <a16:creationId xmlns:a16="http://schemas.microsoft.com/office/drawing/2014/main" id="{B45C90C2-AECF-C6B7-0112-A462E6C8EB97}"/>
              </a:ext>
            </a:extLst>
          </p:cNvPr>
          <p:cNvSpPr txBox="1"/>
          <p:nvPr/>
        </p:nvSpPr>
        <p:spPr>
          <a:xfrm>
            <a:off x="540109" y="4136783"/>
            <a:ext cx="4839060"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Intérêt pour les gains socio-économiques</a:t>
            </a:r>
            <a:endParaRPr lang="en-US" i="1" dirty="0"/>
          </a:p>
        </p:txBody>
      </p:sp>
      <p:sp>
        <p:nvSpPr>
          <p:cNvPr id="11" name="ZoneTexte 10">
            <a:extLst>
              <a:ext uri="{FF2B5EF4-FFF2-40B4-BE49-F238E27FC236}">
                <a16:creationId xmlns:a16="http://schemas.microsoft.com/office/drawing/2014/main" id="{C45B5330-61F5-FABC-0F76-8E64C9F083F3}"/>
              </a:ext>
            </a:extLst>
          </p:cNvPr>
          <p:cNvSpPr txBox="1"/>
          <p:nvPr/>
        </p:nvSpPr>
        <p:spPr>
          <a:xfrm>
            <a:off x="6525237" y="2838816"/>
            <a:ext cx="5013860"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Intérêts personnels</a:t>
            </a:r>
            <a:endParaRPr lang="en-US" i="1" dirty="0"/>
          </a:p>
        </p:txBody>
      </p:sp>
      <p:sp>
        <p:nvSpPr>
          <p:cNvPr id="12" name="ZoneTexte 11">
            <a:extLst>
              <a:ext uri="{FF2B5EF4-FFF2-40B4-BE49-F238E27FC236}">
                <a16:creationId xmlns:a16="http://schemas.microsoft.com/office/drawing/2014/main" id="{BE1A16DB-7F00-4717-D011-14E05260E5D2}"/>
              </a:ext>
            </a:extLst>
          </p:cNvPr>
          <p:cNvSpPr txBox="1"/>
          <p:nvPr/>
        </p:nvSpPr>
        <p:spPr>
          <a:xfrm>
            <a:off x="6488078" y="3251605"/>
            <a:ext cx="5088179"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Scepticisme sur l’efficacité des technologies</a:t>
            </a:r>
            <a:endParaRPr lang="en-US" i="1" dirty="0"/>
          </a:p>
        </p:txBody>
      </p:sp>
      <p:sp>
        <p:nvSpPr>
          <p:cNvPr id="13" name="ZoneTexte 12">
            <a:extLst>
              <a:ext uri="{FF2B5EF4-FFF2-40B4-BE49-F238E27FC236}">
                <a16:creationId xmlns:a16="http://schemas.microsoft.com/office/drawing/2014/main" id="{3A000D96-1B2F-876B-696D-403ED1E283F7}"/>
              </a:ext>
            </a:extLst>
          </p:cNvPr>
          <p:cNvSpPr txBox="1"/>
          <p:nvPr/>
        </p:nvSpPr>
        <p:spPr>
          <a:xfrm>
            <a:off x="6846341" y="3708165"/>
            <a:ext cx="4371652" cy="369332"/>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Conservation de la biodiversité</a:t>
            </a:r>
            <a:endParaRPr lang="en-US" i="1" dirty="0"/>
          </a:p>
        </p:txBody>
      </p:sp>
      <p:sp>
        <p:nvSpPr>
          <p:cNvPr id="14" name="ZoneTexte 13">
            <a:extLst>
              <a:ext uri="{FF2B5EF4-FFF2-40B4-BE49-F238E27FC236}">
                <a16:creationId xmlns:a16="http://schemas.microsoft.com/office/drawing/2014/main" id="{3443A25B-A2A0-B31B-C9DF-CB4CD6DBC150}"/>
              </a:ext>
            </a:extLst>
          </p:cNvPr>
          <p:cNvSpPr txBox="1"/>
          <p:nvPr/>
        </p:nvSpPr>
        <p:spPr>
          <a:xfrm>
            <a:off x="6612637" y="4136783"/>
            <a:ext cx="4839060" cy="646331"/>
          </a:xfrm>
          <a:prstGeom prst="rect">
            <a:avLst/>
          </a:prstGeom>
          <a:noFill/>
        </p:spPr>
        <p:txBody>
          <a:bodyPr wrap="square" rtlCol="0">
            <a:spAutoFit/>
          </a:bodyPr>
          <a:lstStyle/>
          <a:p>
            <a:pPr marL="285750" indent="-285750" algn="ctr">
              <a:buFont typeface="Arial" panose="020B0604020202020204" pitchFamily="34" charset="0"/>
              <a:buChar char="•"/>
            </a:pPr>
            <a:r>
              <a:rPr lang="fr-FR" i="1" dirty="0"/>
              <a:t>Scepticisme envers les retombées économiques locales</a:t>
            </a:r>
            <a:endParaRPr lang="en-US" i="1" dirty="0"/>
          </a:p>
        </p:txBody>
      </p:sp>
      <p:sp>
        <p:nvSpPr>
          <p:cNvPr id="15" name="ZoneTexte 14">
            <a:extLst>
              <a:ext uri="{FF2B5EF4-FFF2-40B4-BE49-F238E27FC236}">
                <a16:creationId xmlns:a16="http://schemas.microsoft.com/office/drawing/2014/main" id="{534239A5-2A13-97AE-FF4C-844503E08325}"/>
              </a:ext>
            </a:extLst>
          </p:cNvPr>
          <p:cNvSpPr txBox="1"/>
          <p:nvPr/>
        </p:nvSpPr>
        <p:spPr>
          <a:xfrm>
            <a:off x="2154970" y="833536"/>
            <a:ext cx="8068195" cy="461665"/>
          </a:xfrm>
          <a:prstGeom prst="rect">
            <a:avLst/>
          </a:prstGeom>
          <a:noFill/>
        </p:spPr>
        <p:txBody>
          <a:bodyPr wrap="square" rtlCol="0">
            <a:spAutoFit/>
          </a:bodyPr>
          <a:lstStyle/>
          <a:p>
            <a:r>
              <a:rPr lang="fr-FR" sz="2400" b="1" dirty="0"/>
              <a:t>Perceptions binaires identifiées dans la littérature</a:t>
            </a:r>
            <a:endParaRPr lang="en-US" sz="2400" b="1" dirty="0"/>
          </a:p>
        </p:txBody>
      </p:sp>
      <p:sp>
        <p:nvSpPr>
          <p:cNvPr id="16" name="Flèche : droite 15">
            <a:extLst>
              <a:ext uri="{FF2B5EF4-FFF2-40B4-BE49-F238E27FC236}">
                <a16:creationId xmlns:a16="http://schemas.microsoft.com/office/drawing/2014/main" id="{76EFA68A-8FF2-D8C2-6700-D9AC7A67FE2B}"/>
              </a:ext>
            </a:extLst>
          </p:cNvPr>
          <p:cNvSpPr/>
          <p:nvPr/>
        </p:nvSpPr>
        <p:spPr>
          <a:xfrm>
            <a:off x="442281" y="5536782"/>
            <a:ext cx="478079" cy="3896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a:extLst>
              <a:ext uri="{FF2B5EF4-FFF2-40B4-BE49-F238E27FC236}">
                <a16:creationId xmlns:a16="http://schemas.microsoft.com/office/drawing/2014/main" id="{6228A0FE-9F08-CA90-DF23-0B3FBF305813}"/>
              </a:ext>
            </a:extLst>
          </p:cNvPr>
          <p:cNvSpPr txBox="1"/>
          <p:nvPr/>
        </p:nvSpPr>
        <p:spPr>
          <a:xfrm>
            <a:off x="1262723" y="5131461"/>
            <a:ext cx="9852688" cy="1477328"/>
          </a:xfrm>
          <a:prstGeom prst="rect">
            <a:avLst/>
          </a:prstGeom>
          <a:noFill/>
        </p:spPr>
        <p:txBody>
          <a:bodyPr wrap="square" rtlCol="0">
            <a:spAutoFit/>
          </a:bodyPr>
          <a:lstStyle/>
          <a:p>
            <a:r>
              <a:rPr lang="fr-FR" b="1" dirty="0"/>
              <a:t>Postulat : « acceptabilité sociale », une construction sociale</a:t>
            </a:r>
          </a:p>
          <a:p>
            <a:endParaRPr lang="fr-FR" b="1" dirty="0"/>
          </a:p>
          <a:p>
            <a:r>
              <a:rPr lang="fr-FR" b="1" dirty="0"/>
              <a:t>Comment le cadre réglementaire et les processus d’engagement des communautés locales participent à l’intégration des projets dans les territoires et leur adhésion par les communautés locales ? </a:t>
            </a:r>
          </a:p>
        </p:txBody>
      </p:sp>
      <p:sp>
        <p:nvSpPr>
          <p:cNvPr id="18" name="ZoneTexte 17">
            <a:extLst>
              <a:ext uri="{FF2B5EF4-FFF2-40B4-BE49-F238E27FC236}">
                <a16:creationId xmlns:a16="http://schemas.microsoft.com/office/drawing/2014/main" id="{A203C5C8-F02B-FBDC-8DA5-FEE402BF3896}"/>
              </a:ext>
            </a:extLst>
          </p:cNvPr>
          <p:cNvSpPr txBox="1"/>
          <p:nvPr/>
        </p:nvSpPr>
        <p:spPr>
          <a:xfrm>
            <a:off x="8436695" y="5129683"/>
            <a:ext cx="3260118" cy="338554"/>
          </a:xfrm>
          <a:prstGeom prst="rect">
            <a:avLst/>
          </a:prstGeom>
          <a:noFill/>
        </p:spPr>
        <p:txBody>
          <a:bodyPr wrap="square" rtlCol="0">
            <a:spAutoFit/>
          </a:bodyPr>
          <a:lstStyle/>
          <a:p>
            <a:r>
              <a:rPr lang="fr-FR" sz="1600" i="1" dirty="0" err="1">
                <a:solidFill>
                  <a:schemeClr val="bg1">
                    <a:lumMod val="65000"/>
                  </a:schemeClr>
                </a:solidFill>
              </a:rPr>
              <a:t>Fofack-Garcia</a:t>
            </a:r>
            <a:r>
              <a:rPr lang="fr-FR" sz="1600" i="1" dirty="0">
                <a:solidFill>
                  <a:schemeClr val="bg1">
                    <a:lumMod val="65000"/>
                  </a:schemeClr>
                </a:solidFill>
              </a:rPr>
              <a:t> &amp; </a:t>
            </a:r>
            <a:r>
              <a:rPr lang="fr-FR" sz="1600" i="1" dirty="0" err="1">
                <a:solidFill>
                  <a:schemeClr val="bg1">
                    <a:lumMod val="65000"/>
                  </a:schemeClr>
                </a:solidFill>
              </a:rPr>
              <a:t>Flanquart</a:t>
            </a:r>
            <a:r>
              <a:rPr lang="fr-FR" sz="1600" i="1" dirty="0">
                <a:solidFill>
                  <a:schemeClr val="bg1">
                    <a:lumMod val="65000"/>
                  </a:schemeClr>
                </a:solidFill>
              </a:rPr>
              <a:t> 2022</a:t>
            </a:r>
            <a:endParaRPr lang="en-US" sz="1600" i="1" dirty="0">
              <a:solidFill>
                <a:schemeClr val="bg1">
                  <a:lumMod val="65000"/>
                </a:schemeClr>
              </a:solidFill>
            </a:endParaRPr>
          </a:p>
        </p:txBody>
      </p:sp>
      <p:sp>
        <p:nvSpPr>
          <p:cNvPr id="19" name="ZoneTexte 18">
            <a:extLst>
              <a:ext uri="{FF2B5EF4-FFF2-40B4-BE49-F238E27FC236}">
                <a16:creationId xmlns:a16="http://schemas.microsoft.com/office/drawing/2014/main" id="{72491421-042F-8A3A-4CDF-1156ADCDDF64}"/>
              </a:ext>
            </a:extLst>
          </p:cNvPr>
          <p:cNvSpPr txBox="1"/>
          <p:nvPr/>
        </p:nvSpPr>
        <p:spPr>
          <a:xfrm>
            <a:off x="1880395" y="1497258"/>
            <a:ext cx="8686800" cy="400110"/>
          </a:xfrm>
          <a:prstGeom prst="rect">
            <a:avLst/>
          </a:prstGeom>
          <a:noFill/>
        </p:spPr>
        <p:txBody>
          <a:bodyPr wrap="square" rtlCol="0">
            <a:spAutoFit/>
          </a:bodyPr>
          <a:lstStyle/>
          <a:p>
            <a:r>
              <a:rPr lang="fr-FR" sz="2000" u="sng" dirty="0"/>
              <a:t>Typologie des attitudes envers les projets d’énergies renouvelables en mer </a:t>
            </a:r>
          </a:p>
        </p:txBody>
      </p:sp>
    </p:spTree>
    <p:extLst>
      <p:ext uri="{BB962C8B-B14F-4D97-AF65-F5344CB8AC3E}">
        <p14:creationId xmlns:p14="http://schemas.microsoft.com/office/powerpoint/2010/main" val="8424239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4EC0A63-EB8A-437B-B5BA-32B1C1D572FE}"/>
              </a:ext>
            </a:extLst>
          </p:cNvPr>
          <p:cNvSpPr>
            <a:spLocks noGrp="1"/>
          </p:cNvSpPr>
          <p:nvPr>
            <p:ph type="body" sz="quarter" idx="10"/>
          </p:nvPr>
        </p:nvSpPr>
        <p:spPr>
          <a:xfrm>
            <a:off x="756407" y="105239"/>
            <a:ext cx="10679185" cy="495300"/>
          </a:xfrm>
        </p:spPr>
        <p:txBody>
          <a:bodyPr/>
          <a:lstStyle/>
          <a:p>
            <a:r>
              <a:rPr lang="fr-FR" dirty="0"/>
              <a:t>Objectifs</a:t>
            </a:r>
          </a:p>
        </p:txBody>
      </p:sp>
      <p:sp>
        <p:nvSpPr>
          <p:cNvPr id="3" name="ZoneTexte 2">
            <a:extLst>
              <a:ext uri="{FF2B5EF4-FFF2-40B4-BE49-F238E27FC236}">
                <a16:creationId xmlns:a16="http://schemas.microsoft.com/office/drawing/2014/main" id="{63FCD6D7-D634-B504-EF55-55F05FBBB8A7}"/>
              </a:ext>
            </a:extLst>
          </p:cNvPr>
          <p:cNvSpPr txBox="1"/>
          <p:nvPr/>
        </p:nvSpPr>
        <p:spPr>
          <a:xfrm>
            <a:off x="570312" y="2155228"/>
            <a:ext cx="11051375" cy="2923877"/>
          </a:xfrm>
          <a:prstGeom prst="rect">
            <a:avLst/>
          </a:prstGeom>
          <a:noFill/>
        </p:spPr>
        <p:txBody>
          <a:bodyPr wrap="square" rtlCol="0">
            <a:spAutoFit/>
          </a:bodyPr>
          <a:lstStyle/>
          <a:p>
            <a:pPr algn="ctr"/>
            <a:r>
              <a:rPr lang="fr-FR" sz="2000" b="1" dirty="0"/>
              <a:t>OBJECTIFS GÉNÉRAUX</a:t>
            </a:r>
          </a:p>
          <a:p>
            <a:pPr algn="ctr"/>
            <a:r>
              <a:rPr lang="fr-FR" sz="2000" b="1" dirty="0"/>
              <a:t> </a:t>
            </a:r>
          </a:p>
          <a:p>
            <a:pPr marL="285750" indent="-285750" algn="ctr">
              <a:buFont typeface="Arial" panose="020B0604020202020204" pitchFamily="34" charset="0"/>
              <a:buChar char="•"/>
            </a:pPr>
            <a:r>
              <a:rPr lang="fr-FR" dirty="0"/>
              <a:t>Meilleure compréhension des cadres et processus réglementaires liés au déploiement des énergies marines</a:t>
            </a:r>
          </a:p>
          <a:p>
            <a:pPr marL="285750" indent="-285750" algn="ctr">
              <a:buFont typeface="Arial" panose="020B0604020202020204" pitchFamily="34" charset="0"/>
              <a:buChar char="•"/>
            </a:pPr>
            <a:endParaRPr lang="fr-FR" dirty="0"/>
          </a:p>
          <a:p>
            <a:pPr marL="285750" indent="-285750" algn="ctr">
              <a:buFont typeface="Arial" panose="020B0604020202020204" pitchFamily="34" charset="0"/>
              <a:buChar char="•"/>
            </a:pPr>
            <a:r>
              <a:rPr lang="fr-FR" dirty="0"/>
              <a:t>Etude des perceptions des développeurs sur les verrous non-technologiques</a:t>
            </a:r>
          </a:p>
          <a:p>
            <a:pPr marL="285750" indent="-285750" algn="ctr">
              <a:buFont typeface="Arial" panose="020B0604020202020204" pitchFamily="34" charset="0"/>
              <a:buChar char="•"/>
            </a:pPr>
            <a:endParaRPr lang="fr-FR" dirty="0"/>
          </a:p>
          <a:p>
            <a:pPr marL="285750" indent="-285750" algn="ctr">
              <a:buFont typeface="Arial" panose="020B0604020202020204" pitchFamily="34" charset="0"/>
              <a:buChar char="•"/>
            </a:pPr>
            <a:r>
              <a:rPr lang="en-US" dirty="0" err="1"/>
              <a:t>Développement</a:t>
            </a:r>
            <a:r>
              <a:rPr lang="en-US" dirty="0"/>
              <a:t> </a:t>
            </a:r>
            <a:r>
              <a:rPr lang="en-US" dirty="0" err="1"/>
              <a:t>d’outils</a:t>
            </a:r>
            <a:r>
              <a:rPr lang="en-US" dirty="0"/>
              <a:t> et de </a:t>
            </a:r>
            <a:r>
              <a:rPr lang="en-US" dirty="0" err="1"/>
              <a:t>recommandations</a:t>
            </a:r>
            <a:r>
              <a:rPr lang="en-US" dirty="0"/>
              <a:t> pour </a:t>
            </a:r>
            <a:r>
              <a:rPr lang="en-US" dirty="0" err="1"/>
              <a:t>accompagner</a:t>
            </a:r>
            <a:r>
              <a:rPr lang="en-US" dirty="0"/>
              <a:t> </a:t>
            </a:r>
            <a:r>
              <a:rPr lang="en-US" dirty="0" err="1"/>
              <a:t>l’integration</a:t>
            </a:r>
            <a:r>
              <a:rPr lang="en-US" dirty="0"/>
              <a:t> des </a:t>
            </a:r>
            <a:r>
              <a:rPr lang="en-US" dirty="0" err="1"/>
              <a:t>énergies</a:t>
            </a:r>
            <a:r>
              <a:rPr lang="en-US" dirty="0"/>
              <a:t> </a:t>
            </a:r>
            <a:r>
              <a:rPr lang="en-US" dirty="0" err="1"/>
              <a:t>océaniques</a:t>
            </a:r>
            <a:r>
              <a:rPr lang="en-US" dirty="0"/>
              <a:t> dans les </a:t>
            </a:r>
            <a:r>
              <a:rPr lang="en-US" dirty="0" err="1"/>
              <a:t>territoires</a:t>
            </a:r>
            <a:endParaRPr lang="en-US" dirty="0"/>
          </a:p>
          <a:p>
            <a:pPr marL="285750" indent="-285750" algn="ctr">
              <a:buFont typeface="Arial" panose="020B0604020202020204" pitchFamily="34" charset="0"/>
              <a:buChar char="•"/>
            </a:pPr>
            <a:endParaRPr lang="en-US" dirty="0"/>
          </a:p>
        </p:txBody>
      </p:sp>
    </p:spTree>
    <p:extLst>
      <p:ext uri="{BB962C8B-B14F-4D97-AF65-F5344CB8AC3E}">
        <p14:creationId xmlns:p14="http://schemas.microsoft.com/office/powerpoint/2010/main" val="2185752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4EC0A63-EB8A-437B-B5BA-32B1C1D572FE}"/>
              </a:ext>
            </a:extLst>
          </p:cNvPr>
          <p:cNvSpPr>
            <a:spLocks noGrp="1"/>
          </p:cNvSpPr>
          <p:nvPr>
            <p:ph type="body" sz="quarter" idx="10"/>
          </p:nvPr>
        </p:nvSpPr>
        <p:spPr>
          <a:xfrm>
            <a:off x="756407" y="105239"/>
            <a:ext cx="10679185" cy="495300"/>
          </a:xfrm>
        </p:spPr>
        <p:txBody>
          <a:bodyPr/>
          <a:lstStyle/>
          <a:p>
            <a:r>
              <a:rPr lang="fr-FR" dirty="0"/>
              <a:t>Méthodologie</a:t>
            </a:r>
          </a:p>
        </p:txBody>
      </p:sp>
      <p:sp>
        <p:nvSpPr>
          <p:cNvPr id="3" name="ZoneTexte 2">
            <a:extLst>
              <a:ext uri="{FF2B5EF4-FFF2-40B4-BE49-F238E27FC236}">
                <a16:creationId xmlns:a16="http://schemas.microsoft.com/office/drawing/2014/main" id="{63FCD6D7-D634-B504-EF55-55F05FBBB8A7}"/>
              </a:ext>
            </a:extLst>
          </p:cNvPr>
          <p:cNvSpPr txBox="1"/>
          <p:nvPr/>
        </p:nvSpPr>
        <p:spPr>
          <a:xfrm>
            <a:off x="570311" y="988165"/>
            <a:ext cx="11051375" cy="677108"/>
          </a:xfrm>
          <a:prstGeom prst="rect">
            <a:avLst/>
          </a:prstGeom>
          <a:noFill/>
        </p:spPr>
        <p:txBody>
          <a:bodyPr wrap="square" rtlCol="0">
            <a:spAutoFit/>
          </a:bodyPr>
          <a:lstStyle/>
          <a:p>
            <a:pPr algn="ctr"/>
            <a:r>
              <a:rPr lang="fr-FR" sz="2000" b="1" dirty="0">
                <a:solidFill>
                  <a:srgbClr val="FF9700"/>
                </a:solidFill>
              </a:rPr>
              <a:t>Une approche analytique « à deux échelles »</a:t>
            </a:r>
          </a:p>
          <a:p>
            <a:pPr marL="285750" indent="-285750" algn="ctr">
              <a:buFont typeface="Arial" panose="020B0604020202020204" pitchFamily="34" charset="0"/>
              <a:buChar char="•"/>
            </a:pPr>
            <a:endParaRPr lang="en-US" dirty="0"/>
          </a:p>
        </p:txBody>
      </p:sp>
      <p:sp>
        <p:nvSpPr>
          <p:cNvPr id="6" name="ZoneTexte 5">
            <a:extLst>
              <a:ext uri="{FF2B5EF4-FFF2-40B4-BE49-F238E27FC236}">
                <a16:creationId xmlns:a16="http://schemas.microsoft.com/office/drawing/2014/main" id="{C7138A11-481B-0FC8-1B64-1955EF38C78B}"/>
              </a:ext>
            </a:extLst>
          </p:cNvPr>
          <p:cNvSpPr txBox="1"/>
          <p:nvPr/>
        </p:nvSpPr>
        <p:spPr>
          <a:xfrm>
            <a:off x="8125194" y="2211057"/>
            <a:ext cx="599267" cy="369332"/>
          </a:xfrm>
          <a:prstGeom prst="rect">
            <a:avLst/>
          </a:prstGeom>
          <a:noFill/>
        </p:spPr>
        <p:txBody>
          <a:bodyPr wrap="none" rtlCol="0">
            <a:spAutoFit/>
          </a:bodyPr>
          <a:lstStyle/>
          <a:p>
            <a:r>
              <a:rPr lang="fr-FR" b="1" i="1" dirty="0">
                <a:solidFill>
                  <a:srgbClr val="2E29A0"/>
                </a:solidFill>
              </a:rPr>
              <a:t>Top</a:t>
            </a:r>
            <a:endParaRPr lang="en-US" b="1" i="1" dirty="0">
              <a:solidFill>
                <a:srgbClr val="2E29A0"/>
              </a:solidFill>
            </a:endParaRPr>
          </a:p>
        </p:txBody>
      </p:sp>
      <p:sp>
        <p:nvSpPr>
          <p:cNvPr id="7" name="ZoneTexte 6">
            <a:extLst>
              <a:ext uri="{FF2B5EF4-FFF2-40B4-BE49-F238E27FC236}">
                <a16:creationId xmlns:a16="http://schemas.microsoft.com/office/drawing/2014/main" id="{10AC6028-C82D-B0BF-E669-9AEF5EE44239}"/>
              </a:ext>
            </a:extLst>
          </p:cNvPr>
          <p:cNvSpPr txBox="1"/>
          <p:nvPr/>
        </p:nvSpPr>
        <p:spPr>
          <a:xfrm>
            <a:off x="8052483" y="5506735"/>
            <a:ext cx="744691" cy="369332"/>
          </a:xfrm>
          <a:prstGeom prst="rect">
            <a:avLst/>
          </a:prstGeom>
          <a:noFill/>
        </p:spPr>
        <p:txBody>
          <a:bodyPr wrap="none" rtlCol="0">
            <a:spAutoFit/>
          </a:bodyPr>
          <a:lstStyle/>
          <a:p>
            <a:r>
              <a:rPr lang="fr-FR" b="1" i="1" dirty="0">
                <a:solidFill>
                  <a:schemeClr val="accent2"/>
                </a:solidFill>
              </a:rPr>
              <a:t>Down</a:t>
            </a:r>
            <a:endParaRPr lang="en-US" b="1" i="1" dirty="0">
              <a:solidFill>
                <a:schemeClr val="accent2"/>
              </a:solidFill>
            </a:endParaRPr>
          </a:p>
        </p:txBody>
      </p:sp>
      <p:sp>
        <p:nvSpPr>
          <p:cNvPr id="8" name="ZoneTexte 7">
            <a:extLst>
              <a:ext uri="{FF2B5EF4-FFF2-40B4-BE49-F238E27FC236}">
                <a16:creationId xmlns:a16="http://schemas.microsoft.com/office/drawing/2014/main" id="{32A14CBE-D9C9-ACF2-B096-558F3B5446B7}"/>
              </a:ext>
            </a:extLst>
          </p:cNvPr>
          <p:cNvSpPr txBox="1"/>
          <p:nvPr/>
        </p:nvSpPr>
        <p:spPr>
          <a:xfrm>
            <a:off x="8757551" y="2872236"/>
            <a:ext cx="3062758" cy="369332"/>
          </a:xfrm>
          <a:prstGeom prst="rect">
            <a:avLst/>
          </a:prstGeom>
          <a:noFill/>
        </p:spPr>
        <p:txBody>
          <a:bodyPr wrap="square" rtlCol="0">
            <a:spAutoFit/>
          </a:bodyPr>
          <a:lstStyle/>
          <a:p>
            <a:r>
              <a:rPr lang="fr-FR" i="1" dirty="0"/>
              <a:t>- Cadre réglementaire </a:t>
            </a:r>
            <a:r>
              <a:rPr lang="fr-FR" b="1" i="1" dirty="0">
                <a:solidFill>
                  <a:srgbClr val="2E29A0"/>
                </a:solidFill>
              </a:rPr>
              <a:t>UE</a:t>
            </a:r>
            <a:endParaRPr lang="en-US" b="1" i="1" dirty="0">
              <a:solidFill>
                <a:srgbClr val="2E29A0"/>
              </a:solidFill>
            </a:endParaRPr>
          </a:p>
        </p:txBody>
      </p:sp>
      <p:sp>
        <p:nvSpPr>
          <p:cNvPr id="9" name="ZoneTexte 8">
            <a:extLst>
              <a:ext uri="{FF2B5EF4-FFF2-40B4-BE49-F238E27FC236}">
                <a16:creationId xmlns:a16="http://schemas.microsoft.com/office/drawing/2014/main" id="{F90B887E-641E-23BE-54E3-17110D8B298C}"/>
              </a:ext>
            </a:extLst>
          </p:cNvPr>
          <p:cNvSpPr txBox="1"/>
          <p:nvPr/>
        </p:nvSpPr>
        <p:spPr>
          <a:xfrm>
            <a:off x="8757551" y="3819921"/>
            <a:ext cx="3334184" cy="369332"/>
          </a:xfrm>
          <a:prstGeom prst="rect">
            <a:avLst/>
          </a:prstGeom>
          <a:noFill/>
        </p:spPr>
        <p:txBody>
          <a:bodyPr wrap="square" rtlCol="0">
            <a:spAutoFit/>
          </a:bodyPr>
          <a:lstStyle/>
          <a:p>
            <a:r>
              <a:rPr lang="fr-FR" i="1" dirty="0"/>
              <a:t>- Cadre réglementaire national</a:t>
            </a:r>
            <a:endParaRPr lang="en-US" i="1" dirty="0"/>
          </a:p>
        </p:txBody>
      </p:sp>
      <p:sp>
        <p:nvSpPr>
          <p:cNvPr id="10" name="ZoneTexte 9">
            <a:extLst>
              <a:ext uri="{FF2B5EF4-FFF2-40B4-BE49-F238E27FC236}">
                <a16:creationId xmlns:a16="http://schemas.microsoft.com/office/drawing/2014/main" id="{6DF7AA3E-42EB-1CC1-5099-879765CD8BFB}"/>
              </a:ext>
            </a:extLst>
          </p:cNvPr>
          <p:cNvSpPr txBox="1"/>
          <p:nvPr/>
        </p:nvSpPr>
        <p:spPr>
          <a:xfrm>
            <a:off x="8757551" y="4845556"/>
            <a:ext cx="3334187" cy="369332"/>
          </a:xfrm>
          <a:prstGeom prst="rect">
            <a:avLst/>
          </a:prstGeom>
          <a:noFill/>
        </p:spPr>
        <p:txBody>
          <a:bodyPr wrap="square" rtlCol="0">
            <a:spAutoFit/>
          </a:bodyPr>
          <a:lstStyle/>
          <a:p>
            <a:r>
              <a:rPr lang="fr-FR" i="1" dirty="0"/>
              <a:t>- Intégration </a:t>
            </a:r>
            <a:r>
              <a:rPr lang="fr-FR" b="1" i="1" dirty="0">
                <a:solidFill>
                  <a:srgbClr val="FF9700"/>
                </a:solidFill>
              </a:rPr>
              <a:t>locale</a:t>
            </a:r>
            <a:r>
              <a:rPr lang="fr-FR" i="1" dirty="0"/>
              <a:t> des projets</a:t>
            </a:r>
            <a:endParaRPr lang="en-US" i="1" dirty="0"/>
          </a:p>
        </p:txBody>
      </p:sp>
      <p:pic>
        <p:nvPicPr>
          <p:cNvPr id="12" name="Graphique 11">
            <a:extLst>
              <a:ext uri="{FF2B5EF4-FFF2-40B4-BE49-F238E27FC236}">
                <a16:creationId xmlns:a16="http://schemas.microsoft.com/office/drawing/2014/main" id="{45F08AA5-69C1-C3D8-BC53-23D966715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768" y="2618176"/>
            <a:ext cx="390122" cy="2812985"/>
          </a:xfrm>
          <a:prstGeom prst="rect">
            <a:avLst/>
          </a:prstGeom>
        </p:spPr>
      </p:pic>
    </p:spTree>
    <p:extLst>
      <p:ext uri="{BB962C8B-B14F-4D97-AF65-F5344CB8AC3E}">
        <p14:creationId xmlns:p14="http://schemas.microsoft.com/office/powerpoint/2010/main" val="18201541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4EC0A63-EB8A-437B-B5BA-32B1C1D572FE}"/>
              </a:ext>
            </a:extLst>
          </p:cNvPr>
          <p:cNvSpPr>
            <a:spLocks noGrp="1"/>
          </p:cNvSpPr>
          <p:nvPr>
            <p:ph type="body" sz="quarter" idx="10"/>
          </p:nvPr>
        </p:nvSpPr>
        <p:spPr>
          <a:xfrm>
            <a:off x="756407" y="105239"/>
            <a:ext cx="10679185" cy="495300"/>
          </a:xfrm>
        </p:spPr>
        <p:txBody>
          <a:bodyPr/>
          <a:lstStyle/>
          <a:p>
            <a:r>
              <a:rPr lang="fr-FR" dirty="0"/>
              <a:t>Méthodologie</a:t>
            </a:r>
          </a:p>
        </p:txBody>
      </p:sp>
      <p:sp>
        <p:nvSpPr>
          <p:cNvPr id="3" name="ZoneTexte 2">
            <a:extLst>
              <a:ext uri="{FF2B5EF4-FFF2-40B4-BE49-F238E27FC236}">
                <a16:creationId xmlns:a16="http://schemas.microsoft.com/office/drawing/2014/main" id="{63FCD6D7-D634-B504-EF55-55F05FBBB8A7}"/>
              </a:ext>
            </a:extLst>
          </p:cNvPr>
          <p:cNvSpPr txBox="1"/>
          <p:nvPr/>
        </p:nvSpPr>
        <p:spPr>
          <a:xfrm>
            <a:off x="570311" y="988165"/>
            <a:ext cx="11051375" cy="677108"/>
          </a:xfrm>
          <a:prstGeom prst="rect">
            <a:avLst/>
          </a:prstGeom>
          <a:noFill/>
        </p:spPr>
        <p:txBody>
          <a:bodyPr wrap="square" rtlCol="0">
            <a:spAutoFit/>
          </a:bodyPr>
          <a:lstStyle/>
          <a:p>
            <a:pPr algn="ctr"/>
            <a:r>
              <a:rPr lang="fr-FR" sz="2000" b="1" dirty="0">
                <a:solidFill>
                  <a:srgbClr val="FF9700"/>
                </a:solidFill>
              </a:rPr>
              <a:t>Une approche analytique « à deux échelles »</a:t>
            </a:r>
          </a:p>
          <a:p>
            <a:pPr marL="285750" indent="-285750" algn="ctr">
              <a:buFont typeface="Arial" panose="020B0604020202020204" pitchFamily="34" charset="0"/>
              <a:buChar char="•"/>
            </a:pPr>
            <a:endParaRPr lang="en-US" dirty="0"/>
          </a:p>
        </p:txBody>
      </p:sp>
      <p:sp>
        <p:nvSpPr>
          <p:cNvPr id="4" name="ZoneTexte 3">
            <a:extLst>
              <a:ext uri="{FF2B5EF4-FFF2-40B4-BE49-F238E27FC236}">
                <a16:creationId xmlns:a16="http://schemas.microsoft.com/office/drawing/2014/main" id="{533C21F8-5709-5736-DD76-BCC89E00D31C}"/>
              </a:ext>
            </a:extLst>
          </p:cNvPr>
          <p:cNvSpPr txBox="1"/>
          <p:nvPr/>
        </p:nvSpPr>
        <p:spPr>
          <a:xfrm>
            <a:off x="371691" y="2613302"/>
            <a:ext cx="7381159" cy="1477328"/>
          </a:xfrm>
          <a:prstGeom prst="rect">
            <a:avLst/>
          </a:prstGeom>
          <a:noFill/>
        </p:spPr>
        <p:txBody>
          <a:bodyPr wrap="square" rtlCol="0">
            <a:spAutoFit/>
          </a:bodyPr>
          <a:lstStyle/>
          <a:p>
            <a:pPr algn="l"/>
            <a:r>
              <a:rPr lang="en-US" b="1" dirty="0">
                <a:solidFill>
                  <a:srgbClr val="000000"/>
                </a:solidFill>
                <a:latin typeface="Calibri" panose="020F0502020204030204" pitchFamily="34" charset="0"/>
                <a:ea typeface="Times New Roman" panose="02020603050405020304" pitchFamily="18" charset="0"/>
                <a:cs typeface="Arial" panose="020B0604020202020204" pitchFamily="34" charset="0"/>
              </a:rPr>
              <a:t>1.  </a:t>
            </a:r>
            <a:r>
              <a:rPr lang="en-US" b="1" dirty="0">
                <a:solidFill>
                  <a:srgbClr val="000000"/>
                </a:solidFill>
                <a:latin typeface="Calibri" panose="020F0502020204030204" pitchFamily="34" charset="0"/>
                <a:cs typeface="Arial" panose="020B0604020202020204" pitchFamily="34" charset="0"/>
              </a:rPr>
              <a:t>Top-down : </a:t>
            </a:r>
            <a:r>
              <a:rPr lang="en-US" dirty="0">
                <a:solidFill>
                  <a:srgbClr val="000000"/>
                </a:solidFill>
                <a:latin typeface="Calibri" panose="020F0502020204030204" pitchFamily="34" charset="0"/>
                <a:cs typeface="Arial" panose="020B0604020202020204" pitchFamily="34" charset="0"/>
              </a:rPr>
              <a:t>perception des </a:t>
            </a:r>
            <a:r>
              <a:rPr lang="en-US" dirty="0" err="1">
                <a:solidFill>
                  <a:srgbClr val="000000"/>
                </a:solidFill>
                <a:latin typeface="Calibri" panose="020F0502020204030204" pitchFamily="34" charset="0"/>
                <a:cs typeface="Arial" panose="020B0604020202020204" pitchFamily="34" charset="0"/>
              </a:rPr>
              <a:t>développeurs</a:t>
            </a:r>
            <a:r>
              <a:rPr lang="en-US" dirty="0">
                <a:solidFill>
                  <a:srgbClr val="000000"/>
                </a:solidFill>
                <a:latin typeface="Calibri" panose="020F0502020204030204" pitchFamily="34" charset="0"/>
                <a:cs typeface="Arial" panose="020B0604020202020204" pitchFamily="34" charset="0"/>
              </a:rPr>
              <a:t> et </a:t>
            </a:r>
            <a:r>
              <a:rPr lang="en-US" dirty="0" err="1">
                <a:solidFill>
                  <a:srgbClr val="000000"/>
                </a:solidFill>
                <a:latin typeface="Calibri" panose="020F0502020204030204" pitchFamily="34" charset="0"/>
                <a:cs typeface="Arial" panose="020B0604020202020204" pitchFamily="34" charset="0"/>
              </a:rPr>
              <a:t>gestionnaires</a:t>
            </a:r>
            <a:r>
              <a:rPr lang="en-US" dirty="0">
                <a:solidFill>
                  <a:srgbClr val="000000"/>
                </a:solidFill>
                <a:latin typeface="Calibri" panose="020F0502020204030204" pitchFamily="34" charset="0"/>
                <a:cs typeface="Arial" panose="020B0604020202020204" pitchFamily="34" charset="0"/>
              </a:rPr>
              <a:t> à </a:t>
            </a:r>
            <a:r>
              <a:rPr lang="en-US" dirty="0" err="1">
                <a:solidFill>
                  <a:srgbClr val="000000"/>
                </a:solidFill>
                <a:latin typeface="Calibri" panose="020F0502020204030204" pitchFamily="34" charset="0"/>
                <a:cs typeface="Arial" panose="020B0604020202020204" pitchFamily="34" charset="0"/>
              </a:rPr>
              <a:t>propos</a:t>
            </a:r>
            <a:r>
              <a:rPr lang="en-US" dirty="0">
                <a:solidFill>
                  <a:srgbClr val="000000"/>
                </a:solidFill>
                <a:latin typeface="Calibri" panose="020F0502020204030204" pitchFamily="34" charset="0"/>
                <a:cs typeface="Arial" panose="020B0604020202020204" pitchFamily="34" charset="0"/>
              </a:rPr>
              <a:t> des </a:t>
            </a:r>
            <a:r>
              <a:rPr lang="en-US" dirty="0" err="1">
                <a:solidFill>
                  <a:srgbClr val="000000"/>
                </a:solidFill>
                <a:latin typeface="Calibri" panose="020F0502020204030204" pitchFamily="34" charset="0"/>
                <a:cs typeface="Arial" panose="020B0604020202020204" pitchFamily="34" charset="0"/>
              </a:rPr>
              <a:t>verrous</a:t>
            </a:r>
            <a:r>
              <a:rPr lang="en-US" dirty="0">
                <a:solidFill>
                  <a:srgbClr val="000000"/>
                </a:solidFill>
                <a:latin typeface="Calibri" panose="020F0502020204030204" pitchFamily="34" charset="0"/>
                <a:cs typeface="Arial" panose="020B0604020202020204" pitchFamily="34" charset="0"/>
              </a:rPr>
              <a:t> </a:t>
            </a:r>
            <a:r>
              <a:rPr lang="en-US" dirty="0" err="1">
                <a:solidFill>
                  <a:srgbClr val="000000"/>
                </a:solidFill>
                <a:latin typeface="Calibri" panose="020F0502020204030204" pitchFamily="34" charset="0"/>
                <a:cs typeface="Arial" panose="020B0604020202020204" pitchFamily="34" charset="0"/>
              </a:rPr>
              <a:t>soulevés</a:t>
            </a:r>
            <a:r>
              <a:rPr lang="en-US" dirty="0">
                <a:solidFill>
                  <a:srgbClr val="000000"/>
                </a:solidFill>
                <a:latin typeface="Calibri" panose="020F0502020204030204" pitchFamily="34" charset="0"/>
                <a:cs typeface="Arial" panose="020B0604020202020204" pitchFamily="34" charset="0"/>
              </a:rPr>
              <a:t> par le cadre legal, </a:t>
            </a:r>
            <a:r>
              <a:rPr lang="en-US" dirty="0" err="1">
                <a:solidFill>
                  <a:srgbClr val="000000"/>
                </a:solidFill>
                <a:latin typeface="Calibri" panose="020F0502020204030204" pitchFamily="34" charset="0"/>
                <a:cs typeface="Arial" panose="020B0604020202020204" pitchFamily="34" charset="0"/>
              </a:rPr>
              <a:t>institutionnel</a:t>
            </a:r>
            <a:r>
              <a:rPr lang="en-US" dirty="0">
                <a:solidFill>
                  <a:srgbClr val="000000"/>
                </a:solidFill>
                <a:latin typeface="Calibri" panose="020F0502020204030204" pitchFamily="34" charset="0"/>
                <a:cs typeface="Arial" panose="020B0604020202020204" pitchFamily="34" charset="0"/>
              </a:rPr>
              <a:t> et politique</a:t>
            </a:r>
          </a:p>
          <a:p>
            <a:pPr algn="l"/>
            <a:r>
              <a:rPr lang="en-US" dirty="0">
                <a:solidFill>
                  <a:srgbClr val="000000"/>
                </a:solidFill>
                <a:latin typeface="Calibri" panose="020F0502020204030204" pitchFamily="34" charset="0"/>
                <a:cs typeface="Arial" panose="020B0604020202020204" pitchFamily="34" charset="0"/>
              </a:rPr>
              <a:t>      </a:t>
            </a:r>
          </a:p>
          <a:p>
            <a:pPr algn="l"/>
            <a:r>
              <a:rPr lang="en-US" i="1" dirty="0" err="1">
                <a:solidFill>
                  <a:srgbClr val="000000"/>
                </a:solidFill>
                <a:latin typeface="Calibri" panose="020F0502020204030204" pitchFamily="34" charset="0"/>
                <a:cs typeface="Arial" panose="020B0604020202020204" pitchFamily="34" charset="0"/>
              </a:rPr>
              <a:t>Analyse</a:t>
            </a:r>
            <a:r>
              <a:rPr lang="en-US" i="1" dirty="0">
                <a:solidFill>
                  <a:srgbClr val="000000"/>
                </a:solidFill>
                <a:latin typeface="Calibri" panose="020F0502020204030204" pitchFamily="34" charset="0"/>
                <a:cs typeface="Arial" panose="020B0604020202020204" pitchFamily="34" charset="0"/>
              </a:rPr>
              <a:t> des </a:t>
            </a:r>
            <a:r>
              <a:rPr lang="en-US" i="1" dirty="0" err="1">
                <a:solidFill>
                  <a:srgbClr val="000000"/>
                </a:solidFill>
                <a:latin typeface="Calibri" panose="020F0502020204030204" pitchFamily="34" charset="0"/>
                <a:cs typeface="Arial" panose="020B0604020202020204" pitchFamily="34" charset="0"/>
              </a:rPr>
              <a:t>processus</a:t>
            </a:r>
            <a:r>
              <a:rPr lang="en-US" i="1" dirty="0">
                <a:solidFill>
                  <a:srgbClr val="000000"/>
                </a:solidFill>
                <a:latin typeface="Calibri" panose="020F0502020204030204" pitchFamily="34" charset="0"/>
                <a:cs typeface="Arial" panose="020B0604020202020204" pitchFamily="34" charset="0"/>
              </a:rPr>
              <a:t> </a:t>
            </a:r>
            <a:r>
              <a:rPr lang="en-US" i="1" dirty="0" err="1">
                <a:solidFill>
                  <a:srgbClr val="000000"/>
                </a:solidFill>
                <a:latin typeface="Calibri" panose="020F0502020204030204" pitchFamily="34" charset="0"/>
                <a:cs typeface="Arial" panose="020B0604020202020204" pitchFamily="34" charset="0"/>
              </a:rPr>
              <a:t>d’autorisation</a:t>
            </a:r>
            <a:r>
              <a:rPr lang="en-US" i="1" dirty="0">
                <a:solidFill>
                  <a:srgbClr val="000000"/>
                </a:solidFill>
                <a:latin typeface="Calibri" panose="020F0502020204030204" pitchFamily="34" charset="0"/>
                <a:cs typeface="Arial" panose="020B0604020202020204" pitchFamily="34" charset="0"/>
              </a:rPr>
              <a:t> et de concertation </a:t>
            </a:r>
            <a:r>
              <a:rPr lang="en-US" i="1" dirty="0" err="1">
                <a:solidFill>
                  <a:srgbClr val="000000"/>
                </a:solidFill>
                <a:latin typeface="Calibri" panose="020F0502020204030204" pitchFamily="34" charset="0"/>
                <a:cs typeface="Arial" panose="020B0604020202020204" pitchFamily="34" charset="0"/>
              </a:rPr>
              <a:t>autour</a:t>
            </a:r>
            <a:r>
              <a:rPr lang="en-US" i="1" dirty="0">
                <a:solidFill>
                  <a:srgbClr val="000000"/>
                </a:solidFill>
                <a:latin typeface="Calibri" panose="020F0502020204030204" pitchFamily="34" charset="0"/>
                <a:cs typeface="Arial" panose="020B0604020202020204" pitchFamily="34" charset="0"/>
              </a:rPr>
              <a:t> des </a:t>
            </a:r>
            <a:r>
              <a:rPr lang="en-US" i="1" dirty="0" err="1">
                <a:solidFill>
                  <a:srgbClr val="000000"/>
                </a:solidFill>
                <a:latin typeface="Calibri" panose="020F0502020204030204" pitchFamily="34" charset="0"/>
                <a:cs typeface="Arial" panose="020B0604020202020204" pitchFamily="34" charset="0"/>
              </a:rPr>
              <a:t>projets</a:t>
            </a:r>
            <a:r>
              <a:rPr lang="en-US" i="1" dirty="0">
                <a:solidFill>
                  <a:srgbClr val="000000"/>
                </a:solidFill>
                <a:latin typeface="Calibri" panose="020F0502020204030204" pitchFamily="34" charset="0"/>
                <a:cs typeface="Arial" panose="020B0604020202020204" pitchFamily="34" charset="0"/>
              </a:rPr>
              <a:t> </a:t>
            </a:r>
          </a:p>
          <a:p>
            <a:pPr marL="342900" indent="-342900" algn="l">
              <a:buAutoNum type="arabicPeriod"/>
            </a:pPr>
            <a:endParaRPr lang="en-US" dirty="0">
              <a:solidFill>
                <a:srgbClr val="000000"/>
              </a:solidFill>
              <a:latin typeface="Calibri" panose="020F0502020204030204" pitchFamily="34" charset="0"/>
              <a:cs typeface="Arial" panose="020B0604020202020204" pitchFamily="34" charset="0"/>
            </a:endParaRPr>
          </a:p>
        </p:txBody>
      </p:sp>
      <p:sp>
        <p:nvSpPr>
          <p:cNvPr id="6" name="ZoneTexte 5">
            <a:extLst>
              <a:ext uri="{FF2B5EF4-FFF2-40B4-BE49-F238E27FC236}">
                <a16:creationId xmlns:a16="http://schemas.microsoft.com/office/drawing/2014/main" id="{C7138A11-481B-0FC8-1B64-1955EF38C78B}"/>
              </a:ext>
            </a:extLst>
          </p:cNvPr>
          <p:cNvSpPr txBox="1"/>
          <p:nvPr/>
        </p:nvSpPr>
        <p:spPr>
          <a:xfrm>
            <a:off x="8125194" y="2211057"/>
            <a:ext cx="599267" cy="369332"/>
          </a:xfrm>
          <a:prstGeom prst="rect">
            <a:avLst/>
          </a:prstGeom>
          <a:noFill/>
        </p:spPr>
        <p:txBody>
          <a:bodyPr wrap="none" rtlCol="0">
            <a:spAutoFit/>
          </a:bodyPr>
          <a:lstStyle/>
          <a:p>
            <a:r>
              <a:rPr lang="fr-FR" b="1" i="1" dirty="0">
                <a:solidFill>
                  <a:srgbClr val="2E29A0"/>
                </a:solidFill>
              </a:rPr>
              <a:t>Top</a:t>
            </a:r>
            <a:endParaRPr lang="en-US" b="1" i="1" dirty="0">
              <a:solidFill>
                <a:srgbClr val="2E29A0"/>
              </a:solidFill>
            </a:endParaRPr>
          </a:p>
        </p:txBody>
      </p:sp>
      <p:sp>
        <p:nvSpPr>
          <p:cNvPr id="7" name="ZoneTexte 6">
            <a:extLst>
              <a:ext uri="{FF2B5EF4-FFF2-40B4-BE49-F238E27FC236}">
                <a16:creationId xmlns:a16="http://schemas.microsoft.com/office/drawing/2014/main" id="{10AC6028-C82D-B0BF-E669-9AEF5EE44239}"/>
              </a:ext>
            </a:extLst>
          </p:cNvPr>
          <p:cNvSpPr txBox="1"/>
          <p:nvPr/>
        </p:nvSpPr>
        <p:spPr>
          <a:xfrm>
            <a:off x="8052483" y="5506735"/>
            <a:ext cx="744691" cy="369332"/>
          </a:xfrm>
          <a:prstGeom prst="rect">
            <a:avLst/>
          </a:prstGeom>
          <a:noFill/>
        </p:spPr>
        <p:txBody>
          <a:bodyPr wrap="none" rtlCol="0">
            <a:spAutoFit/>
          </a:bodyPr>
          <a:lstStyle/>
          <a:p>
            <a:r>
              <a:rPr lang="fr-FR" b="1" i="1" dirty="0">
                <a:solidFill>
                  <a:schemeClr val="accent2"/>
                </a:solidFill>
              </a:rPr>
              <a:t>Down</a:t>
            </a:r>
            <a:endParaRPr lang="en-US" b="1" i="1" dirty="0">
              <a:solidFill>
                <a:schemeClr val="accent2"/>
              </a:solidFill>
            </a:endParaRPr>
          </a:p>
        </p:txBody>
      </p:sp>
      <p:sp>
        <p:nvSpPr>
          <p:cNvPr id="8" name="ZoneTexte 7">
            <a:extLst>
              <a:ext uri="{FF2B5EF4-FFF2-40B4-BE49-F238E27FC236}">
                <a16:creationId xmlns:a16="http://schemas.microsoft.com/office/drawing/2014/main" id="{32A14CBE-D9C9-ACF2-B096-558F3B5446B7}"/>
              </a:ext>
            </a:extLst>
          </p:cNvPr>
          <p:cNvSpPr txBox="1"/>
          <p:nvPr/>
        </p:nvSpPr>
        <p:spPr>
          <a:xfrm>
            <a:off x="8757551" y="2872236"/>
            <a:ext cx="3062758" cy="369332"/>
          </a:xfrm>
          <a:prstGeom prst="rect">
            <a:avLst/>
          </a:prstGeom>
          <a:noFill/>
        </p:spPr>
        <p:txBody>
          <a:bodyPr wrap="square" rtlCol="0">
            <a:spAutoFit/>
          </a:bodyPr>
          <a:lstStyle/>
          <a:p>
            <a:r>
              <a:rPr lang="fr-FR" i="1" dirty="0"/>
              <a:t>- Cadre réglementaire </a:t>
            </a:r>
            <a:r>
              <a:rPr lang="fr-FR" b="1" i="1" dirty="0">
                <a:solidFill>
                  <a:srgbClr val="2E29A0"/>
                </a:solidFill>
              </a:rPr>
              <a:t>UE</a:t>
            </a:r>
            <a:endParaRPr lang="en-US" b="1" i="1" dirty="0">
              <a:solidFill>
                <a:srgbClr val="2E29A0"/>
              </a:solidFill>
            </a:endParaRPr>
          </a:p>
        </p:txBody>
      </p:sp>
      <p:sp>
        <p:nvSpPr>
          <p:cNvPr id="9" name="ZoneTexte 8">
            <a:extLst>
              <a:ext uri="{FF2B5EF4-FFF2-40B4-BE49-F238E27FC236}">
                <a16:creationId xmlns:a16="http://schemas.microsoft.com/office/drawing/2014/main" id="{F90B887E-641E-23BE-54E3-17110D8B298C}"/>
              </a:ext>
            </a:extLst>
          </p:cNvPr>
          <p:cNvSpPr txBox="1"/>
          <p:nvPr/>
        </p:nvSpPr>
        <p:spPr>
          <a:xfrm>
            <a:off x="8757551" y="3819921"/>
            <a:ext cx="3334184" cy="369332"/>
          </a:xfrm>
          <a:prstGeom prst="rect">
            <a:avLst/>
          </a:prstGeom>
          <a:noFill/>
        </p:spPr>
        <p:txBody>
          <a:bodyPr wrap="square" rtlCol="0">
            <a:spAutoFit/>
          </a:bodyPr>
          <a:lstStyle/>
          <a:p>
            <a:r>
              <a:rPr lang="fr-FR" i="1" dirty="0"/>
              <a:t>- Cadre réglementaire national</a:t>
            </a:r>
            <a:endParaRPr lang="en-US" i="1" dirty="0"/>
          </a:p>
        </p:txBody>
      </p:sp>
      <p:sp>
        <p:nvSpPr>
          <p:cNvPr id="10" name="ZoneTexte 9">
            <a:extLst>
              <a:ext uri="{FF2B5EF4-FFF2-40B4-BE49-F238E27FC236}">
                <a16:creationId xmlns:a16="http://schemas.microsoft.com/office/drawing/2014/main" id="{6DF7AA3E-42EB-1CC1-5099-879765CD8BFB}"/>
              </a:ext>
            </a:extLst>
          </p:cNvPr>
          <p:cNvSpPr txBox="1"/>
          <p:nvPr/>
        </p:nvSpPr>
        <p:spPr>
          <a:xfrm>
            <a:off x="8757551" y="4845556"/>
            <a:ext cx="3334187" cy="369332"/>
          </a:xfrm>
          <a:prstGeom prst="rect">
            <a:avLst/>
          </a:prstGeom>
          <a:noFill/>
        </p:spPr>
        <p:txBody>
          <a:bodyPr wrap="square" rtlCol="0">
            <a:spAutoFit/>
          </a:bodyPr>
          <a:lstStyle/>
          <a:p>
            <a:r>
              <a:rPr lang="fr-FR" i="1" dirty="0"/>
              <a:t>- Intégration </a:t>
            </a:r>
            <a:r>
              <a:rPr lang="fr-FR" b="1" i="1" dirty="0">
                <a:solidFill>
                  <a:srgbClr val="FF9700"/>
                </a:solidFill>
              </a:rPr>
              <a:t>locale</a:t>
            </a:r>
            <a:r>
              <a:rPr lang="fr-FR" i="1" dirty="0"/>
              <a:t> des projets</a:t>
            </a:r>
            <a:endParaRPr lang="en-US" i="1" dirty="0"/>
          </a:p>
        </p:txBody>
      </p:sp>
      <p:pic>
        <p:nvPicPr>
          <p:cNvPr id="12" name="Graphique 11">
            <a:extLst>
              <a:ext uri="{FF2B5EF4-FFF2-40B4-BE49-F238E27FC236}">
                <a16:creationId xmlns:a16="http://schemas.microsoft.com/office/drawing/2014/main" id="{45F08AA5-69C1-C3D8-BC53-23D96671558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229768" y="2618176"/>
            <a:ext cx="390122" cy="2812985"/>
          </a:xfrm>
          <a:prstGeom prst="rect">
            <a:avLst/>
          </a:prstGeom>
        </p:spPr>
      </p:pic>
    </p:spTree>
    <p:extLst>
      <p:ext uri="{BB962C8B-B14F-4D97-AF65-F5344CB8AC3E}">
        <p14:creationId xmlns:p14="http://schemas.microsoft.com/office/powerpoint/2010/main" val="2223368377"/>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888</TotalTime>
  <Words>4058</Words>
  <Application>Microsoft Office PowerPoint</Application>
  <PresentationFormat>Grand écran</PresentationFormat>
  <Paragraphs>477</Paragraphs>
  <Slides>28</Slides>
  <Notes>27</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28</vt:i4>
      </vt:variant>
    </vt:vector>
  </HeadingPairs>
  <TitlesOfParts>
    <vt:vector size="31" baseType="lpstr">
      <vt:lpstr>Arial</vt:lpstr>
      <vt:lpstr>Calibri</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Alexia PIGEAULT</dc:creator>
  <cp:lastModifiedBy>Yoann BAULAZ</cp:lastModifiedBy>
  <cp:revision>12</cp:revision>
  <dcterms:created xsi:type="dcterms:W3CDTF">2023-05-15T08:39:27Z</dcterms:created>
  <dcterms:modified xsi:type="dcterms:W3CDTF">2023-06-04T20:53:14Z</dcterms:modified>
</cp:coreProperties>
</file>