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9" r:id="rId2"/>
    <p:sldId id="260" r:id="rId3"/>
    <p:sldId id="261" r:id="rId4"/>
    <p:sldId id="266" r:id="rId5"/>
    <p:sldId id="267" r:id="rId6"/>
    <p:sldId id="262" r:id="rId7"/>
    <p:sldId id="268" r:id="rId8"/>
    <p:sldId id="270" r:id="rId9"/>
    <p:sldId id="269" r:id="rId10"/>
    <p:sldId id="271" r:id="rId11"/>
    <p:sldId id="272" r:id="rId12"/>
    <p:sldId id="273" r:id="rId13"/>
    <p:sldId id="274" r:id="rId14"/>
    <p:sldId id="275" r:id="rId15"/>
    <p:sldId id="263" r:id="rId16"/>
    <p:sldId id="276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700"/>
    <a:srgbClr val="2E29A0"/>
    <a:srgbClr val="FFC300"/>
    <a:srgbClr val="0685FF"/>
    <a:srgbClr val="2E2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B3A2517-1C46-40C4-B9C5-F63CB10993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C58576-24F6-4A45-9DA4-0D200F5881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D8D13-B4A8-406C-B643-597874737986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25831A-4CCE-482E-A53D-CFDA537649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4A08D3-586C-45D1-9774-2031E9C3FE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B3355-30DF-4022-B51F-ECE3C7E10D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685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A5055-D68F-44D8-B132-883CE11144A4}" type="datetimeFigureOut">
              <a:rPr lang="fr-FR" smtClean="0"/>
              <a:t>11/06/2024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DB741-06E4-45D1-B828-7281918AB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03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7025C-A4CC-4617-B462-746FB655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942" y="2470762"/>
            <a:ext cx="6689521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23622A-B0DF-4F47-95E0-86D54A7A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04C33-742E-4C7A-8F10-971B0E28B2B6}" type="datetimeFigureOut">
              <a:rPr lang="fr-FR" smtClean="0"/>
              <a:t>11/06/2024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9C2C9F-F290-4485-A944-5A608F84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524726-03A4-4B77-BE17-40691391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DBD89-E688-4AF5-BD8E-87194B7091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22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C4E609-28CB-4A75-AC95-5DAA31D89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9"/>
          <a:stretch/>
        </p:blipFill>
        <p:spPr>
          <a:xfrm rot="16200000">
            <a:off x="-1675506" y="1668826"/>
            <a:ext cx="6864680" cy="3513668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DD8444E-98F0-458E-A313-8346ED23E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632" y="1854186"/>
            <a:ext cx="5418404" cy="8722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fr-FR" dirty="0"/>
              <a:t>Titre de la présentation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9112BC-D3E6-4F0A-856B-C10BDA80CAF8}"/>
              </a:ext>
            </a:extLst>
          </p:cNvPr>
          <p:cNvSpPr txBox="1"/>
          <p:nvPr userDrawn="1"/>
        </p:nvSpPr>
        <p:spPr>
          <a:xfrm>
            <a:off x="3513669" y="6396335"/>
            <a:ext cx="8678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OCEANEXT 2024 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juin 2024</a:t>
            </a:r>
          </a:p>
          <a:p>
            <a:pPr algn="ctr"/>
            <a:r>
              <a:rPr lang="fr-FR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Relever ensemble les défis des socio-écosystèmes maritimes et littoraux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E8AE1F1-9B9F-4F4F-A33C-F60868E9AA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5928" y="2754657"/>
            <a:ext cx="3833812" cy="6710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2E29A0"/>
                </a:solidFill>
              </a:defRPr>
            </a:lvl1pPr>
          </a:lstStyle>
          <a:p>
            <a:pPr lvl="0"/>
            <a:r>
              <a:rPr lang="fr-FR" dirty="0"/>
              <a:t>Liste des auteurs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69676E0-AF67-4A5A-83C7-AB24D152C5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40702" y="4131579"/>
            <a:ext cx="3624263" cy="4693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fr-FR" dirty="0"/>
              <a:t>Thématique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ADBF6D9-5CEB-4CA6-B794-C0D7C0994A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37" y="128411"/>
            <a:ext cx="848096" cy="32371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4B94B13-3923-4D77-A67D-5F1FEC7965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34" y="0"/>
            <a:ext cx="342201" cy="58053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1D42BC8-6DDD-4DDD-B36F-A16A7E4032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33" y="147993"/>
            <a:ext cx="765924" cy="2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2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258B60-393B-4050-B941-D4290F8060D6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OCEANEXT 2024 </a:t>
            </a:r>
            <a:r>
              <a:rPr 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fr-FR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juin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5212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95FEB1-0204-4AE8-8A4D-BB6A8C84A5F2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OCEANEXT 2024 </a:t>
            </a:r>
            <a:r>
              <a:rPr 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fr-FR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juin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Contexte générale</a:t>
            </a:r>
          </a:p>
        </p:txBody>
      </p:sp>
    </p:spTree>
    <p:extLst>
      <p:ext uri="{BB962C8B-B14F-4D97-AF65-F5344CB8AC3E}">
        <p14:creationId xmlns:p14="http://schemas.microsoft.com/office/powerpoint/2010/main" val="1022744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DC522B-AB6C-43AD-82A2-EC9FF352F7DA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OCEANEXT 2024 </a:t>
            </a:r>
            <a:r>
              <a:rPr 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fr-FR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juin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Résultats</a:t>
            </a:r>
          </a:p>
        </p:txBody>
      </p:sp>
    </p:spTree>
    <p:extLst>
      <p:ext uri="{BB962C8B-B14F-4D97-AF65-F5344CB8AC3E}">
        <p14:creationId xmlns:p14="http://schemas.microsoft.com/office/powerpoint/2010/main" val="373677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55F4A3-EA71-4C49-AE65-65DD39F15094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OCEANEXT 2024 </a:t>
            </a:r>
            <a:r>
              <a:rPr 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fr-FR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juin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Ouvertures/pistes</a:t>
            </a:r>
          </a:p>
        </p:txBody>
      </p:sp>
    </p:spTree>
    <p:extLst>
      <p:ext uri="{BB962C8B-B14F-4D97-AF65-F5344CB8AC3E}">
        <p14:creationId xmlns:p14="http://schemas.microsoft.com/office/powerpoint/2010/main" val="78557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3BCB90-2B70-460D-AF7E-F29DBE41FE67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OCEANEXT 2024 </a:t>
            </a:r>
            <a:r>
              <a:rPr 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fr-FR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juin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Autres résultats (si besoin)</a:t>
            </a:r>
          </a:p>
        </p:txBody>
      </p:sp>
    </p:spTree>
    <p:extLst>
      <p:ext uri="{BB962C8B-B14F-4D97-AF65-F5344CB8AC3E}">
        <p14:creationId xmlns:p14="http://schemas.microsoft.com/office/powerpoint/2010/main" val="243908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97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49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63E722D-AA3C-496C-BFF2-0812D2A44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4581" y="1793226"/>
            <a:ext cx="6686722" cy="872236"/>
          </a:xfrm>
        </p:spPr>
        <p:txBody>
          <a:bodyPr/>
          <a:lstStyle/>
          <a:p>
            <a:r>
              <a:rPr lang="fr-FR" sz="3200" dirty="0"/>
              <a:t>Informer efficacement le processus de planification maritime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2987DE-37BE-4039-9A82-FABCE78A88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1036" y="3093498"/>
            <a:ext cx="3833812" cy="671003"/>
          </a:xfrm>
        </p:spPr>
        <p:txBody>
          <a:bodyPr/>
          <a:lstStyle/>
          <a:p>
            <a:r>
              <a:rPr lang="fr-FR" dirty="0"/>
              <a:t>Neil Alloncle - Cerema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649CB2-FF6E-4FC2-9359-7011CA4B3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29" y="131548"/>
            <a:ext cx="2614574" cy="60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6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Définition d’une grille d’analyse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B399E0-7F67-4962-92EA-E8AFFDC0A16B}"/>
              </a:ext>
            </a:extLst>
          </p:cNvPr>
          <p:cNvSpPr txBox="1"/>
          <p:nvPr/>
        </p:nvSpPr>
        <p:spPr>
          <a:xfrm>
            <a:off x="328748" y="991080"/>
            <a:ext cx="696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Critères de qualification…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64FE5D-BFA5-4627-A23F-E196495157A1}"/>
              </a:ext>
            </a:extLst>
          </p:cNvPr>
          <p:cNvSpPr txBox="1"/>
          <p:nvPr/>
        </p:nvSpPr>
        <p:spPr>
          <a:xfrm>
            <a:off x="328748" y="1738921"/>
            <a:ext cx="11106843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… Applicables aux </a:t>
            </a:r>
            <a:r>
              <a:rPr lang="fr-FR" b="1" dirty="0">
                <a:solidFill>
                  <a:srgbClr val="FFC000"/>
                </a:solidFill>
              </a:rPr>
              <a:t>objets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Lisibilité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Présentation synthétique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Présentation simple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Accessibilité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Documents disponibles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Documents référencé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/>
              <a:t>… Applicables aux </a:t>
            </a:r>
            <a:r>
              <a:rPr lang="fr-FR" b="1" dirty="0">
                <a:solidFill>
                  <a:schemeClr val="accent5"/>
                </a:solidFill>
              </a:rPr>
              <a:t>corpus d’objets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Complétude :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Ensemble des enjeux couverts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Ensemble des informations fournies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Parcimonie 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Pas de redondance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Equilibre simplicité/complétude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307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Définition d’une grille d’analyse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B399E0-7F67-4962-92EA-E8AFFDC0A16B}"/>
              </a:ext>
            </a:extLst>
          </p:cNvPr>
          <p:cNvSpPr txBox="1"/>
          <p:nvPr/>
        </p:nvSpPr>
        <p:spPr>
          <a:xfrm>
            <a:off x="328748" y="991080"/>
            <a:ext cx="696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Critères de qualification…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1DAAFF-1B5F-45D3-AF31-AB06D9A77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06" y="1590947"/>
            <a:ext cx="7077075" cy="22479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549D7E-C788-49B0-AD34-63FFAABAA4B0}"/>
              </a:ext>
            </a:extLst>
          </p:cNvPr>
          <p:cNvSpPr txBox="1"/>
          <p:nvPr/>
        </p:nvSpPr>
        <p:spPr>
          <a:xfrm>
            <a:off x="542576" y="4243554"/>
            <a:ext cx="1110684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Evaluation via plusieurs approches :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Entretiens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Analyses documentaires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Analyses de base de données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4369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Exemples d’application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9B49D3-E2E3-4B28-BF58-0E1535B08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6" y="1509765"/>
            <a:ext cx="5652315" cy="40535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2D6BF3-3CD2-42BD-8E59-B85EFED87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469" y="1298802"/>
            <a:ext cx="5129075" cy="22377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DC880E-DC65-462C-8A95-4813812BB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012" y="3806218"/>
            <a:ext cx="3603988" cy="183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9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Exemples d’application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7BF201-EED5-4224-B09B-06CF3358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06" y="1298802"/>
            <a:ext cx="4533854" cy="46852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CBF50D-5100-4C56-9E95-0F184C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469" y="1429558"/>
            <a:ext cx="5129075" cy="19762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532674-153E-4BAD-A8B7-61B3BFC6B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013" y="3900544"/>
            <a:ext cx="3603988" cy="18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7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Exemples d’application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DB0198-F073-4686-8755-3C25E8FDF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128713"/>
            <a:ext cx="6774180" cy="290064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1B40F23-E8BF-499C-AEE0-03931763A886}"/>
              </a:ext>
            </a:extLst>
          </p:cNvPr>
          <p:cNvSpPr txBox="1"/>
          <p:nvPr/>
        </p:nvSpPr>
        <p:spPr>
          <a:xfrm>
            <a:off x="542576" y="4152114"/>
            <a:ext cx="1110684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fr-FR" dirty="0"/>
              <a:t>Légitimité ok (répond aux préoccupations) mais biais sur certaines zones </a:t>
            </a:r>
            <a:r>
              <a:rPr lang="fr-FR" dirty="0" err="1"/>
              <a:t>pre</a:t>
            </a:r>
            <a:r>
              <a:rPr lang="fr-FR" dirty="0"/>
              <a:t>-identifiées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fr-FR" dirty="0"/>
              <a:t>Crédibilité : Sources indiquées mais souvent difficilement accessibles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fr-FR" dirty="0"/>
              <a:t>Difficile conciliation entre crédibilité et pertinence : fréquent manque d’informations crédibles (sourcées, scientifiquement validées) pour informer la décision aux bonnes échelles (thématique, spatiale, temporelle) – recours aux connaissance empiriques (pertinence + mais crédibilité -)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fr-FR" dirty="0"/>
              <a:t>Informations souvent cloisonnées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fr-FR" dirty="0"/>
              <a:t>Conciliation lisibilité/complétude délicate </a:t>
            </a:r>
          </a:p>
        </p:txBody>
      </p:sp>
    </p:spTree>
    <p:extLst>
      <p:ext uri="{BB962C8B-B14F-4D97-AF65-F5344CB8AC3E}">
        <p14:creationId xmlns:p14="http://schemas.microsoft.com/office/powerpoint/2010/main" val="261498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28006BA-F7EF-4E78-8AAE-18B7AB9DE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A5560A-4AAC-44A1-8E21-92270048E2FB}"/>
              </a:ext>
            </a:extLst>
          </p:cNvPr>
          <p:cNvSpPr txBox="1"/>
          <p:nvPr/>
        </p:nvSpPr>
        <p:spPr>
          <a:xfrm>
            <a:off x="450668" y="1128370"/>
            <a:ext cx="113247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Consolider et étendre l’approche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Tester l’application </a:t>
            </a:r>
            <a:r>
              <a:rPr lang="fr-FR" sz="2400" dirty="0">
                <a:solidFill>
                  <a:schemeClr val="accent2"/>
                </a:solidFill>
              </a:rPr>
              <a:t>autres thématiques</a:t>
            </a:r>
            <a:r>
              <a:rPr lang="fr-FR" sz="2400" dirty="0"/>
              <a:t> de la planification : activités maritimes, risques…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Tester/Adapter la méthode sur d’</a:t>
            </a:r>
            <a:r>
              <a:rPr lang="fr-FR" sz="2400" dirty="0">
                <a:solidFill>
                  <a:schemeClr val="accent2"/>
                </a:solidFill>
              </a:rPr>
              <a:t>autres étapes du processus </a:t>
            </a:r>
            <a:r>
              <a:rPr lang="fr-FR" sz="2400" dirty="0"/>
              <a:t>de planification </a:t>
            </a:r>
            <a:br>
              <a:rPr lang="fr-FR" sz="2400" dirty="0"/>
            </a:br>
            <a:r>
              <a:rPr lang="fr-FR" sz="2400" dirty="0"/>
              <a:t>Notamment la constitution du socle d’informations pour l’élaboration des DSF (états des lieux, enjeux) =&gt; cible décideurs, préoccupations différentes (mise en œuvre des politiques publique…)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Tests et comparaison avec d’</a:t>
            </a:r>
            <a:r>
              <a:rPr lang="fr-FR" sz="2400" dirty="0">
                <a:solidFill>
                  <a:schemeClr val="accent2"/>
                </a:solidFill>
              </a:rPr>
              <a:t>autres pays </a:t>
            </a:r>
            <a:r>
              <a:rPr lang="fr-FR" sz="2400" dirty="0"/>
              <a:t>(projets de coopération UE à venir)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Passer de l’évaluation à la formulation de </a:t>
            </a:r>
            <a:r>
              <a:rPr lang="fr-FR" sz="2400" dirty="0">
                <a:solidFill>
                  <a:schemeClr val="accent2"/>
                </a:solidFill>
              </a:rPr>
              <a:t>conseils / bonnes pratiques </a:t>
            </a:r>
            <a:r>
              <a:rPr lang="fr-FR" sz="2400" dirty="0"/>
              <a:t>pour appuyer l’élaboration des informations mises à disposition des différents acteurs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400" b="1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77403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643298-153A-49DF-B7C2-7BF8581758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FD9B15-7F38-4A9E-A45E-A8CE7F6ED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4" r="5583" b="15765"/>
          <a:stretch/>
        </p:blipFill>
        <p:spPr>
          <a:xfrm>
            <a:off x="-625029" y="-71120"/>
            <a:ext cx="14371509" cy="692912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A6CF48-92CB-452E-93E1-34579C9545F7}"/>
              </a:ext>
            </a:extLst>
          </p:cNvPr>
          <p:cNvSpPr txBox="1"/>
          <p:nvPr/>
        </p:nvSpPr>
        <p:spPr>
          <a:xfrm>
            <a:off x="904240" y="5232400"/>
            <a:ext cx="2255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Merci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82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57C9B2D-BB14-44A1-8694-862BC09741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Un travail d’étude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B8D841-1F02-4526-9007-4BFDBAA4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595" y="1105988"/>
            <a:ext cx="3794810" cy="48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25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03DDEB2-C1C6-494E-856C-FE1DA8F5A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44EA5F-16E9-4659-A82C-2D46E56F0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22" y="1043331"/>
            <a:ext cx="3453016" cy="24343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124E96C-1F67-4A8E-A7E1-12586C739F1B}"/>
              </a:ext>
            </a:extLst>
          </p:cNvPr>
          <p:cNvSpPr txBox="1"/>
          <p:nvPr/>
        </p:nvSpPr>
        <p:spPr>
          <a:xfrm>
            <a:off x="4883331" y="1043331"/>
            <a:ext cx="696903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Documents Stratégiques de Façade </a:t>
            </a:r>
          </a:p>
          <a:p>
            <a:pPr marL="825500" indent="-285750">
              <a:buFont typeface="Wingdings" panose="05000000000000000000" pitchFamily="2" charset="2"/>
              <a:buChar char="ð"/>
            </a:pPr>
            <a:r>
              <a:rPr lang="fr-FR" dirty="0">
                <a:sym typeface="Wingdings" panose="05000000000000000000" pitchFamily="2" charset="2"/>
              </a:rPr>
              <a:t>Volets stratégiques adoptés 2019</a:t>
            </a:r>
          </a:p>
          <a:p>
            <a:pPr marL="825500" indent="-285750">
              <a:buFont typeface="Wingdings" panose="05000000000000000000" pitchFamily="2" charset="2"/>
              <a:buChar char="ð"/>
            </a:pPr>
            <a:r>
              <a:rPr lang="fr-FR" dirty="0">
                <a:sym typeface="Wingdings" panose="05000000000000000000" pitchFamily="2" charset="2"/>
              </a:rPr>
              <a:t>En cours de révision – adoption mi-2025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Nombreux enjeux à considérer (activités maritimes, environnement, adaptation CC…)</a:t>
            </a:r>
          </a:p>
          <a:p>
            <a:pPr marL="809625" indent="-285750">
              <a:buFont typeface="Wingdings" panose="05000000000000000000" pitchFamily="2" charset="2"/>
              <a:buChar char="ð"/>
            </a:pPr>
            <a:r>
              <a:rPr lang="fr-FR" dirty="0">
                <a:sym typeface="Wingdings" panose="05000000000000000000" pitchFamily="2" charset="2"/>
              </a:rPr>
              <a:t>Planification éolien en mer (2035-2050) =&gt; 40GW national</a:t>
            </a:r>
          </a:p>
          <a:p>
            <a:pPr marL="809625" indent="-285750">
              <a:buFont typeface="Wingdings" panose="05000000000000000000" pitchFamily="2" charset="2"/>
              <a:buChar char="ð"/>
            </a:pPr>
            <a:r>
              <a:rPr lang="fr-FR" dirty="0">
                <a:sym typeface="Wingdings" panose="05000000000000000000" pitchFamily="2" charset="2"/>
              </a:rPr>
              <a:t>Zones de protection fortes =&gt; 5% métropole</a:t>
            </a:r>
          </a:p>
          <a:p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DFB600-21C6-46E3-BE52-B53A6DD5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61" y="3908480"/>
            <a:ext cx="3941372" cy="21855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E7BFCB-933D-47C3-B90B-717C1189A0C0}"/>
              </a:ext>
            </a:extLst>
          </p:cNvPr>
          <p:cNvSpPr txBox="1"/>
          <p:nvPr/>
        </p:nvSpPr>
        <p:spPr>
          <a:xfrm>
            <a:off x="4862306" y="3908480"/>
            <a:ext cx="696903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Consultations du public et des acteurs</a:t>
            </a:r>
          </a:p>
          <a:p>
            <a:pPr marL="825500" indent="-285750">
              <a:buFont typeface="Wingdings" panose="05000000000000000000" pitchFamily="2" charset="2"/>
              <a:buChar char="ð"/>
            </a:pPr>
            <a:r>
              <a:rPr lang="fr-FR" dirty="0">
                <a:sym typeface="Wingdings" panose="05000000000000000000" pitchFamily="2" charset="2"/>
              </a:rPr>
              <a:t>Conseil Maritime de Façade</a:t>
            </a:r>
          </a:p>
          <a:p>
            <a:pPr marL="825500" indent="-285750">
              <a:buFont typeface="Wingdings" panose="05000000000000000000" pitchFamily="2" charset="2"/>
              <a:buChar char="ð"/>
            </a:pPr>
            <a:r>
              <a:rPr lang="fr-FR" dirty="0">
                <a:sym typeface="Wingdings" panose="05000000000000000000" pitchFamily="2" charset="2"/>
              </a:rPr>
              <a:t>Débat public : nov2023/avril2024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Mutualisé avec la planification éolienne</a:t>
            </a:r>
          </a:p>
        </p:txBody>
      </p:sp>
    </p:spTree>
    <p:extLst>
      <p:ext uri="{BB962C8B-B14F-4D97-AF65-F5344CB8AC3E}">
        <p14:creationId xmlns:p14="http://schemas.microsoft.com/office/powerpoint/2010/main" val="1595071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03DDEB2-C1C6-494E-856C-FE1DA8F5A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24E96C-1F67-4A8E-A7E1-12586C739F1B}"/>
              </a:ext>
            </a:extLst>
          </p:cNvPr>
          <p:cNvSpPr txBox="1"/>
          <p:nvPr/>
        </p:nvSpPr>
        <p:spPr>
          <a:xfrm>
            <a:off x="328748" y="991080"/>
            <a:ext cx="696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Informer le processus…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3D217B-D4E4-4926-AE6B-A22A945A0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9511">
            <a:off x="3713428" y="1482918"/>
            <a:ext cx="1707266" cy="242098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084EF94D-480B-4CE9-86D8-1D2FBDB40FF7}"/>
              </a:ext>
            </a:extLst>
          </p:cNvPr>
          <p:cNvGrpSpPr/>
          <p:nvPr/>
        </p:nvGrpSpPr>
        <p:grpSpPr>
          <a:xfrm>
            <a:off x="916688" y="3563339"/>
            <a:ext cx="2950166" cy="2661575"/>
            <a:chOff x="1595708" y="3385937"/>
            <a:chExt cx="3219503" cy="290456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1A26A3E-0B5B-4380-84A1-471D59BB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817069">
              <a:off x="1595708" y="3521979"/>
              <a:ext cx="1529806" cy="217720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A7D4956-6268-479A-958D-7B6A6D2C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67788">
              <a:off x="2861276" y="3385937"/>
              <a:ext cx="1535048" cy="217720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9F12E65-EEC2-4CF7-99CA-3901A31D2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26555">
              <a:off x="2053517" y="4140099"/>
              <a:ext cx="1517931" cy="215040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5AE2BDE-4678-4316-857C-3A764A684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42405">
              <a:off x="3302889" y="4074455"/>
              <a:ext cx="1512322" cy="2150403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B478E2D3-406F-4E8A-8222-6CAD0D5A3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2714">
            <a:off x="8191275" y="955073"/>
            <a:ext cx="1834938" cy="2594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6CE382-5287-4B0B-9FCB-2251DD0FD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09808">
            <a:off x="6839917" y="3830494"/>
            <a:ext cx="1425592" cy="20241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67B7F67-6890-4350-A8D4-13C5FB63A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69832">
            <a:off x="8122880" y="3775797"/>
            <a:ext cx="2092061" cy="15885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2026FF-0F9F-43E6-84E0-35E0C50C0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23017">
            <a:off x="9387018" y="4813248"/>
            <a:ext cx="1956386" cy="134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3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03DDEB2-C1C6-494E-856C-FE1DA8F5A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24E96C-1F67-4A8E-A7E1-12586C739F1B}"/>
              </a:ext>
            </a:extLst>
          </p:cNvPr>
          <p:cNvSpPr txBox="1"/>
          <p:nvPr/>
        </p:nvSpPr>
        <p:spPr>
          <a:xfrm>
            <a:off x="328748" y="991080"/>
            <a:ext cx="696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Informer le processus…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3D217B-D4E4-4926-AE6B-A22A945A0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9511">
            <a:off x="727272" y="2224170"/>
            <a:ext cx="1273766" cy="1806258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084EF94D-480B-4CE9-86D8-1D2FBDB40FF7}"/>
              </a:ext>
            </a:extLst>
          </p:cNvPr>
          <p:cNvGrpSpPr/>
          <p:nvPr/>
        </p:nvGrpSpPr>
        <p:grpSpPr>
          <a:xfrm>
            <a:off x="659064" y="4273308"/>
            <a:ext cx="2008771" cy="1812269"/>
            <a:chOff x="1595708" y="3385937"/>
            <a:chExt cx="3219503" cy="290456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1A26A3E-0B5B-4380-84A1-471D59BB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817069">
              <a:off x="1595708" y="3521979"/>
              <a:ext cx="1529806" cy="217720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A7D4956-6268-479A-958D-7B6A6D2C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67788">
              <a:off x="2861276" y="3385937"/>
              <a:ext cx="1535048" cy="217720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9F12E65-EEC2-4CF7-99CA-3901A31D2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26555">
              <a:off x="2053517" y="4140099"/>
              <a:ext cx="1517931" cy="215040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5AE2BDE-4678-4316-857C-3A764A684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42405">
              <a:off x="3302889" y="4074455"/>
              <a:ext cx="1512322" cy="2150403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B478E2D3-406F-4E8A-8222-6CAD0D5A3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2714">
            <a:off x="2778807" y="2086300"/>
            <a:ext cx="1259334" cy="17804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6CE382-5287-4B0B-9FCB-2251DD0FD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09808">
            <a:off x="2615192" y="3949930"/>
            <a:ext cx="1251506" cy="17770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67B7F67-6890-4350-A8D4-13C5FB63A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69832">
            <a:off x="1697577" y="2997978"/>
            <a:ext cx="1596241" cy="12120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2026FF-0F9F-43E6-84E0-35E0C50C0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23017">
            <a:off x="3141714" y="4880579"/>
            <a:ext cx="1760308" cy="12069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34479C4-E2AB-42ED-9DA9-4693969AD222}"/>
              </a:ext>
            </a:extLst>
          </p:cNvPr>
          <p:cNvSpPr txBox="1"/>
          <p:nvPr/>
        </p:nvSpPr>
        <p:spPr>
          <a:xfrm>
            <a:off x="5582193" y="1529769"/>
            <a:ext cx="6417411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L’information mise à disposition est elle adéquate ?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dirty="0">
                <a:sym typeface="Wingdings" panose="05000000000000000000" pitchFamily="2" charset="2"/>
              </a:rPr>
              <a:t>Cas d’étude :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Débat public – Façade Méditerranée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Informations sur la biodiversité marine</a:t>
            </a: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dirty="0">
                <a:sym typeface="Wingdings" panose="05000000000000000000" pitchFamily="2" charset="2"/>
              </a:rPr>
              <a:t>Approche pouvant être transposée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>
                <a:sym typeface="Wingdings" panose="05000000000000000000" pitchFamily="2" charset="2"/>
              </a:rPr>
              <a:t>Autres thématiques des DSF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>
                <a:sym typeface="Wingdings" panose="05000000000000000000" pitchFamily="2" charset="2"/>
              </a:rPr>
              <a:t>Autres politiques publiques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>
                <a:sym typeface="Wingdings" panose="05000000000000000000" pitchFamily="2" charset="2"/>
              </a:rPr>
              <a:t>Autres cibles : décideurs, acteurs…</a:t>
            </a:r>
            <a:br>
              <a:rPr lang="fr-FR" dirty="0">
                <a:sym typeface="Wingdings" panose="05000000000000000000" pitchFamily="2" charset="2"/>
              </a:rPr>
            </a:br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937CDB-C8D0-4939-A21B-F61362109B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74686">
            <a:off x="10148827" y="3194943"/>
            <a:ext cx="1787360" cy="12635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391599-97EC-48E4-A53B-F05D62D586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49469">
            <a:off x="8756270" y="3397346"/>
            <a:ext cx="1424668" cy="10858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2D10D6-B4E9-4DEC-AD0C-8BC1ADBA3B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52090">
            <a:off x="7378064" y="3231429"/>
            <a:ext cx="1235305" cy="127190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29E8DFD-4503-4E75-9165-EE5E7312FC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7625">
            <a:off x="5439990" y="3299652"/>
            <a:ext cx="1863487" cy="10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13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Définition d’une grille d’analyse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B399E0-7F67-4962-92EA-E8AFFDC0A16B}"/>
              </a:ext>
            </a:extLst>
          </p:cNvPr>
          <p:cNvSpPr txBox="1"/>
          <p:nvPr/>
        </p:nvSpPr>
        <p:spPr>
          <a:xfrm>
            <a:off x="328748" y="991080"/>
            <a:ext cx="696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En fonction des objectifs de la consultation…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2D36CC5-8AAA-4DE9-AD6E-D6B8447C093B}"/>
              </a:ext>
            </a:extLst>
          </p:cNvPr>
          <p:cNvSpPr txBox="1"/>
          <p:nvPr/>
        </p:nvSpPr>
        <p:spPr>
          <a:xfrm>
            <a:off x="328748" y="1738921"/>
            <a:ext cx="1110684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Débat public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>
                <a:solidFill>
                  <a:srgbClr val="FF9700"/>
                </a:solidFill>
              </a:rPr>
              <a:t>Etat</a:t>
            </a:r>
            <a:r>
              <a:rPr lang="fr-FR" dirty="0"/>
              <a:t> </a:t>
            </a:r>
            <a:r>
              <a:rPr lang="fr-FR" dirty="0">
                <a:solidFill>
                  <a:srgbClr val="FF9700"/>
                </a:solidFill>
              </a:rPr>
              <a:t>maître d’ouvrage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/>
              <a:t>Objectif </a:t>
            </a:r>
            <a:r>
              <a:rPr lang="fr-FR" dirty="0">
                <a:solidFill>
                  <a:schemeClr val="accent1"/>
                </a:solidFill>
              </a:rPr>
              <a:t>règlementaire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/>
              <a:t>Objectifs </a:t>
            </a:r>
            <a:r>
              <a:rPr lang="fr-FR" dirty="0">
                <a:solidFill>
                  <a:schemeClr val="accent1"/>
                </a:solidFill>
              </a:rPr>
              <a:t>politiques</a:t>
            </a:r>
            <a:r>
              <a:rPr lang="fr-FR" dirty="0"/>
              <a:t> : Acceptabilité, Efficacité (simplification des procédures et sécurisation des projets)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/>
              <a:t>Objectif de </a:t>
            </a:r>
            <a:r>
              <a:rPr lang="fr-FR" dirty="0">
                <a:solidFill>
                  <a:schemeClr val="accent1"/>
                </a:solidFill>
              </a:rPr>
              <a:t>délégation</a:t>
            </a:r>
            <a:r>
              <a:rPr lang="fr-FR" dirty="0"/>
              <a:t> : contribution du public à la prise de décision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/>
              <a:t>Objectif de </a:t>
            </a:r>
            <a:r>
              <a:rPr lang="fr-FR" dirty="0">
                <a:solidFill>
                  <a:schemeClr val="accent1"/>
                </a:solidFill>
              </a:rPr>
              <a:t>connaissance</a:t>
            </a:r>
            <a:r>
              <a:rPr lang="fr-FR" dirty="0"/>
              <a:t> : capter les connaissances et perceptions locales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/>
              <a:t>Objectif de </a:t>
            </a:r>
            <a:r>
              <a:rPr lang="fr-FR" dirty="0">
                <a:solidFill>
                  <a:schemeClr val="accent1"/>
                </a:solidFill>
              </a:rPr>
              <a:t>sensibilisation</a:t>
            </a:r>
            <a:r>
              <a:rPr lang="fr-FR" dirty="0"/>
              <a:t> : sur les enjeux et politiques associées 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ð"/>
            </a:pPr>
            <a:r>
              <a:rPr lang="fr-FR" dirty="0">
                <a:solidFill>
                  <a:srgbClr val="FF9700"/>
                </a:solidFill>
              </a:rPr>
              <a:t>CNDP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/>
              <a:t>Principe démocratie participative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/>
              <a:t>Objectif d’</a:t>
            </a:r>
            <a:r>
              <a:rPr lang="fr-FR" dirty="0">
                <a:solidFill>
                  <a:schemeClr val="accent1"/>
                </a:solidFill>
              </a:rPr>
              <a:t>information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/>
              <a:t>Objectif d’</a:t>
            </a:r>
            <a:r>
              <a:rPr lang="fr-FR" dirty="0">
                <a:solidFill>
                  <a:schemeClr val="accent1"/>
                </a:solidFill>
              </a:rPr>
              <a:t>inclusion</a:t>
            </a:r>
            <a:r>
              <a:rPr lang="fr-FR" dirty="0"/>
              <a:t> : pluralité des points de vue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FR" dirty="0"/>
              <a:t>Objectif d’</a:t>
            </a:r>
            <a:r>
              <a:rPr lang="fr-FR" dirty="0">
                <a:solidFill>
                  <a:schemeClr val="accent1"/>
                </a:solidFill>
              </a:rPr>
              <a:t>argumentation</a:t>
            </a:r>
            <a:r>
              <a:rPr lang="fr-FR" dirty="0"/>
              <a:t> : mise en discussion des positions</a:t>
            </a:r>
          </a:p>
        </p:txBody>
      </p:sp>
    </p:spTree>
    <p:extLst>
      <p:ext uri="{BB962C8B-B14F-4D97-AF65-F5344CB8AC3E}">
        <p14:creationId xmlns:p14="http://schemas.microsoft.com/office/powerpoint/2010/main" val="2185752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Définition d’une grille d’analyse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B399E0-7F67-4962-92EA-E8AFFDC0A16B}"/>
              </a:ext>
            </a:extLst>
          </p:cNvPr>
          <p:cNvSpPr txBox="1"/>
          <p:nvPr/>
        </p:nvSpPr>
        <p:spPr>
          <a:xfrm>
            <a:off x="328748" y="991080"/>
            <a:ext cx="696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Critères de qualification…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8DB2152-9F28-449D-A2E6-A3C657288C5A}"/>
              </a:ext>
            </a:extLst>
          </p:cNvPr>
          <p:cNvGrpSpPr/>
          <p:nvPr/>
        </p:nvGrpSpPr>
        <p:grpSpPr>
          <a:xfrm>
            <a:off x="3187472" y="1528943"/>
            <a:ext cx="5817056" cy="4696865"/>
            <a:chOff x="2543173" y="1457325"/>
            <a:chExt cx="7105650" cy="573731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1D73A79-FA37-4487-BEE4-8AC732230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3173" y="1457325"/>
              <a:ext cx="7105650" cy="197167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C18C998-789D-43C7-945C-29F71477C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5694" y="3394164"/>
              <a:ext cx="7058025" cy="3800475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7C46FCB-9909-46E0-9CDC-62E8B2CDC756}"/>
              </a:ext>
            </a:extLst>
          </p:cNvPr>
          <p:cNvSpPr txBox="1"/>
          <p:nvPr/>
        </p:nvSpPr>
        <p:spPr>
          <a:xfrm>
            <a:off x="3526972" y="3574413"/>
            <a:ext cx="14804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 sensibilisation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25EC8B-0A14-4D8C-BA24-6E887807A1B5}"/>
              </a:ext>
            </a:extLst>
          </p:cNvPr>
          <p:cNvSpPr txBox="1"/>
          <p:nvPr/>
        </p:nvSpPr>
        <p:spPr>
          <a:xfrm>
            <a:off x="3531322" y="3944535"/>
            <a:ext cx="14804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 sensibilisation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BDB40F-839C-4CBD-B388-B35A9B9463B7}"/>
              </a:ext>
            </a:extLst>
          </p:cNvPr>
          <p:cNvSpPr txBox="1"/>
          <p:nvPr/>
        </p:nvSpPr>
        <p:spPr>
          <a:xfrm>
            <a:off x="3526964" y="4323363"/>
            <a:ext cx="14804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 sensibilisation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3BDB07-CB18-47BD-A708-C4F24727EF4F}"/>
              </a:ext>
            </a:extLst>
          </p:cNvPr>
          <p:cNvSpPr txBox="1"/>
          <p:nvPr/>
        </p:nvSpPr>
        <p:spPr>
          <a:xfrm>
            <a:off x="3513903" y="5520790"/>
            <a:ext cx="14804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 sensibilisation</a:t>
            </a:r>
          </a:p>
        </p:txBody>
      </p:sp>
    </p:spTree>
    <p:extLst>
      <p:ext uri="{BB962C8B-B14F-4D97-AF65-F5344CB8AC3E}">
        <p14:creationId xmlns:p14="http://schemas.microsoft.com/office/powerpoint/2010/main" val="2536490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Définition d’une grille d’analyse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B399E0-7F67-4962-92EA-E8AFFDC0A16B}"/>
              </a:ext>
            </a:extLst>
          </p:cNvPr>
          <p:cNvSpPr txBox="1"/>
          <p:nvPr/>
        </p:nvSpPr>
        <p:spPr>
          <a:xfrm>
            <a:off x="328748" y="991080"/>
            <a:ext cx="696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Critères de qualification…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8DB2152-9F28-449D-A2E6-A3C657288C5A}"/>
              </a:ext>
            </a:extLst>
          </p:cNvPr>
          <p:cNvGrpSpPr/>
          <p:nvPr/>
        </p:nvGrpSpPr>
        <p:grpSpPr>
          <a:xfrm>
            <a:off x="3187472" y="1528943"/>
            <a:ext cx="5817056" cy="4696865"/>
            <a:chOff x="2543173" y="1457325"/>
            <a:chExt cx="7105650" cy="573731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1D73A79-FA37-4487-BEE4-8AC732230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3173" y="1457325"/>
              <a:ext cx="7105650" cy="197167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C18C998-789D-43C7-945C-29F71477C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5694" y="3394164"/>
              <a:ext cx="7058025" cy="3800475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D8DEAF5-ED6A-48B0-9E88-96AF87027001}"/>
              </a:ext>
            </a:extLst>
          </p:cNvPr>
          <p:cNvSpPr/>
          <p:nvPr/>
        </p:nvSpPr>
        <p:spPr>
          <a:xfrm>
            <a:off x="5138057" y="1994263"/>
            <a:ext cx="1898469" cy="187234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0E493C-D2FF-4786-B377-7F5019B025C3}"/>
              </a:ext>
            </a:extLst>
          </p:cNvPr>
          <p:cNvSpPr/>
          <p:nvPr/>
        </p:nvSpPr>
        <p:spPr>
          <a:xfrm>
            <a:off x="5146763" y="3898313"/>
            <a:ext cx="1898469" cy="116136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F5FFB2-E452-4286-841D-859E48D76B1C}"/>
              </a:ext>
            </a:extLst>
          </p:cNvPr>
          <p:cNvSpPr/>
          <p:nvPr/>
        </p:nvSpPr>
        <p:spPr>
          <a:xfrm>
            <a:off x="5153894" y="5096147"/>
            <a:ext cx="1898469" cy="112966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ECAC60-B871-497C-9492-B3ADF075DCF4}"/>
              </a:ext>
            </a:extLst>
          </p:cNvPr>
          <p:cNvSpPr txBox="1"/>
          <p:nvPr/>
        </p:nvSpPr>
        <p:spPr>
          <a:xfrm>
            <a:off x="9649097" y="256110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Informations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AD743F-2182-40F3-9BBD-2D7AC2E8425B}"/>
              </a:ext>
            </a:extLst>
          </p:cNvPr>
          <p:cNvSpPr txBox="1"/>
          <p:nvPr/>
        </p:nvSpPr>
        <p:spPr>
          <a:xfrm>
            <a:off x="9649097" y="429433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</a:rPr>
              <a:t>Objets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B3624A0-32FE-4DE8-AA47-F2A695700341}"/>
              </a:ext>
            </a:extLst>
          </p:cNvPr>
          <p:cNvSpPr txBox="1"/>
          <p:nvPr/>
        </p:nvSpPr>
        <p:spPr>
          <a:xfrm>
            <a:off x="9649097" y="547631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Corpus d’objets</a:t>
            </a:r>
          </a:p>
        </p:txBody>
      </p:sp>
    </p:spTree>
    <p:extLst>
      <p:ext uri="{BB962C8B-B14F-4D97-AF65-F5344CB8AC3E}">
        <p14:creationId xmlns:p14="http://schemas.microsoft.com/office/powerpoint/2010/main" val="4482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Définition d’une grille d’analyse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B399E0-7F67-4962-92EA-E8AFFDC0A16B}"/>
              </a:ext>
            </a:extLst>
          </p:cNvPr>
          <p:cNvSpPr txBox="1"/>
          <p:nvPr/>
        </p:nvSpPr>
        <p:spPr>
          <a:xfrm>
            <a:off x="328748" y="991080"/>
            <a:ext cx="696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Critères de qualification…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64FE5D-BFA5-4627-A23F-E196495157A1}"/>
              </a:ext>
            </a:extLst>
          </p:cNvPr>
          <p:cNvSpPr txBox="1"/>
          <p:nvPr/>
        </p:nvSpPr>
        <p:spPr>
          <a:xfrm>
            <a:off x="328748" y="1738921"/>
            <a:ext cx="1110684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… Applicables aux </a:t>
            </a:r>
            <a:r>
              <a:rPr lang="fr-FR" b="1" dirty="0">
                <a:solidFill>
                  <a:schemeClr val="accent2"/>
                </a:solidFill>
              </a:rPr>
              <a:t>informations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Légitimité : impartialité/équité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Rend compte des préoccupations des acteurs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Pas de biais manifeste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Crédibilité : Sources de confiance et explication plausibles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Sources référencés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Information conformes aux processus scientifiques reconnus</a:t>
            </a:r>
          </a:p>
          <a:p>
            <a:pPr marL="742950" lvl="1" indent="-285750">
              <a:buFont typeface="Wingdings" panose="05000000000000000000" pitchFamily="2" charset="2"/>
              <a:buChar char="ð"/>
            </a:pPr>
            <a:r>
              <a:rPr lang="fr-FR" dirty="0"/>
              <a:t>Pertinence : Permet d’éclairer la décision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Contextualisé aux arbitrages requis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Précision, échelle spatio-temporelle adéquate</a:t>
            </a:r>
          </a:p>
        </p:txBody>
      </p:sp>
    </p:spTree>
    <p:extLst>
      <p:ext uri="{BB962C8B-B14F-4D97-AF65-F5344CB8AC3E}">
        <p14:creationId xmlns:p14="http://schemas.microsoft.com/office/powerpoint/2010/main" val="22253158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10755</TotalTime>
  <Words>551</Words>
  <Application>Microsoft Office PowerPoint</Application>
  <PresentationFormat>Grand écran</PresentationFormat>
  <Paragraphs>111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Comic Sans MS</vt:lpstr>
      <vt:lpstr>Courier New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Alexia PIGEAULT</dc:creator>
  <cp:lastModifiedBy>M. Neil ALLONCLE</cp:lastModifiedBy>
  <cp:revision>48</cp:revision>
  <dcterms:created xsi:type="dcterms:W3CDTF">2023-05-15T08:39:27Z</dcterms:created>
  <dcterms:modified xsi:type="dcterms:W3CDTF">2024-06-13T10:30:35Z</dcterms:modified>
</cp:coreProperties>
</file>