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9" r:id="rId2"/>
    <p:sldId id="260" r:id="rId3"/>
    <p:sldId id="261" r:id="rId4"/>
    <p:sldId id="266" r:id="rId5"/>
    <p:sldId id="267" r:id="rId6"/>
    <p:sldId id="262" r:id="rId7"/>
    <p:sldId id="268" r:id="rId8"/>
    <p:sldId id="270" r:id="rId9"/>
    <p:sldId id="269" r:id="rId10"/>
    <p:sldId id="271" r:id="rId11"/>
    <p:sldId id="272" r:id="rId12"/>
    <p:sldId id="273" r:id="rId13"/>
    <p:sldId id="274" r:id="rId14"/>
    <p:sldId id="275" r:id="rId15"/>
    <p:sldId id="263" r:id="rId16"/>
    <p:sldId id="276" r:id="rId1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700"/>
    <a:srgbClr val="2E29A0"/>
    <a:srgbClr val="FFC300"/>
    <a:srgbClr val="0685FF"/>
    <a:srgbClr val="2E2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3" d="100"/>
          <a:sy n="63" d="100"/>
        </p:scale>
        <p:origin x="69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386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6B3A2517-1C46-40C4-B9C5-F63CB109933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2C58576-24F6-4A45-9DA4-0D200F58811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AD8D13-B4A8-406C-B643-597874737986}" type="datetimeFigureOut">
              <a:rPr lang="fr-FR" smtClean="0"/>
              <a:t>13/06/2024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C25831A-4CCE-482E-A53D-CFDA5376490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54A08D3-586C-45D1-9774-2031E9C3FE7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5B3355-30DF-4022-B51F-ECE3C7E10D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36851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CA5055-D68F-44D8-B132-883CE11144A4}" type="datetimeFigureOut">
              <a:rPr lang="fr-FR" smtClean="0"/>
              <a:t>11/06/2024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5DB741-06E4-45D1-B828-7281918ABE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1036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37025C-A4CC-4617-B462-746FB6554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2942" y="2470762"/>
            <a:ext cx="6689521" cy="132556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23622A-B0DF-4F47-95E0-86D54A7A9B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904C33-742E-4C7A-8F10-971B0E28B2B6}" type="datetimeFigureOut">
              <a:rPr lang="fr-FR" smtClean="0"/>
              <a:t>11/06/2024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19C2C9F-F290-4485-A944-5A608F84A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4524726-03A4-4B77-BE17-406913912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E1DBD89-E688-4AF5-BD8E-87194B7091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9227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7C4E609-28CB-4A75-AC95-5DAA31D89A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869"/>
          <a:stretch/>
        </p:blipFill>
        <p:spPr>
          <a:xfrm rot="16200000">
            <a:off x="-1675506" y="1668826"/>
            <a:ext cx="6864680" cy="3513668"/>
          </a:xfrm>
          <a:prstGeom prst="rect">
            <a:avLst/>
          </a:prstGeom>
        </p:spPr>
      </p:pic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DD8444E-98F0-458E-A313-8346ED23EAA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43632" y="1854186"/>
            <a:ext cx="5418404" cy="8722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000"/>
            </a:lvl1pPr>
          </a:lstStyle>
          <a:p>
            <a:pPr lvl="0"/>
            <a:r>
              <a:rPr lang="fr-FR" dirty="0"/>
              <a:t>Titre de la présentation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39112BC-D3E6-4F0A-856B-C10BDA80CAF8}"/>
              </a:ext>
            </a:extLst>
          </p:cNvPr>
          <p:cNvSpPr txBox="1"/>
          <p:nvPr userDrawn="1"/>
        </p:nvSpPr>
        <p:spPr>
          <a:xfrm>
            <a:off x="3513669" y="6396335"/>
            <a:ext cx="8678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OCEANEXT 2024 </a:t>
            </a:r>
            <a:r>
              <a:rPr lang="fr-FR" sz="1200" b="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fr-FR" sz="1200" b="0" i="1" dirty="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r>
              <a:rPr lang="fr-FR" sz="1200" i="1" dirty="0">
                <a:latin typeface="Arial" panose="020B0604020202020204" pitchFamily="34" charset="0"/>
                <a:cs typeface="Arial" panose="020B0604020202020204" pitchFamily="34" charset="0"/>
              </a:rPr>
              <a:t> juin 2024</a:t>
            </a:r>
          </a:p>
          <a:p>
            <a:pPr algn="ctr"/>
            <a:r>
              <a:rPr lang="fr-FR" sz="1200" b="0" i="1" dirty="0">
                <a:latin typeface="Arial" panose="020B0604020202020204" pitchFamily="34" charset="0"/>
                <a:cs typeface="Arial" panose="020B0604020202020204" pitchFamily="34" charset="0"/>
              </a:rPr>
              <a:t>Relever ensemble les défis des socio-écosystèmes maritimes et littoraux</a:t>
            </a:r>
            <a:endParaRPr lang="fr-FR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2E8AE1F1-9B9F-4F4F-A33C-F60868E9AA3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35928" y="2754657"/>
            <a:ext cx="3833812" cy="67100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rgbClr val="2E29A0"/>
                </a:solidFill>
              </a:defRPr>
            </a:lvl1pPr>
          </a:lstStyle>
          <a:p>
            <a:pPr lvl="0"/>
            <a:r>
              <a:rPr lang="fr-FR" dirty="0"/>
              <a:t>Liste des auteurs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869676E0-AF67-4A5A-83C7-AB24D152C5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40702" y="4131579"/>
            <a:ext cx="3624263" cy="46930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fr-FR" dirty="0"/>
              <a:t>Thématique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0ADBF6D9-5CEB-4CA6-B794-C0D7C0994A8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0337" y="128411"/>
            <a:ext cx="848096" cy="323715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24B94B13-3923-4D77-A67D-5F1FEC79652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4134" y="0"/>
            <a:ext cx="342201" cy="580538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D1D42BC8-6DDD-4DDD-B36F-A16A7E40325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8433" y="147993"/>
            <a:ext cx="765924" cy="28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120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FA258B60-393B-4050-B941-D4290F8060D6}"/>
              </a:ext>
            </a:extLst>
          </p:cNvPr>
          <p:cNvSpPr/>
          <p:nvPr userDrawn="1"/>
        </p:nvSpPr>
        <p:spPr>
          <a:xfrm>
            <a:off x="0" y="6581001"/>
            <a:ext cx="12192000" cy="276999"/>
          </a:xfrm>
          <a:prstGeom prst="rect">
            <a:avLst/>
          </a:prstGeom>
          <a:blipFill dpi="0" rotWithShape="1">
            <a:blip r:embed="rId2">
              <a:alphaModFix amt="1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772481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noFill/>
              </a:ln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D7C668-7B25-4218-B344-C87AE4D3D0F8}"/>
              </a:ext>
            </a:extLst>
          </p:cNvPr>
          <p:cNvSpPr txBox="1"/>
          <p:nvPr userDrawn="1"/>
        </p:nvSpPr>
        <p:spPr>
          <a:xfrm>
            <a:off x="1756834" y="6581001"/>
            <a:ext cx="86783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OCEANEXT 2024 </a:t>
            </a:r>
            <a:r>
              <a:rPr lang="fr-FR" sz="12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fr-FR" sz="12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r>
              <a:rPr lang="fr-FR" sz="1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juin 2024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C51E19F-D9C9-449F-9446-CC5080296E81}"/>
              </a:ext>
            </a:extLst>
          </p:cNvPr>
          <p:cNvSpPr/>
          <p:nvPr userDrawn="1"/>
        </p:nvSpPr>
        <p:spPr>
          <a:xfrm>
            <a:off x="0" y="0"/>
            <a:ext cx="12192000" cy="729842"/>
          </a:xfrm>
          <a:prstGeom prst="rect">
            <a:avLst/>
          </a:prstGeom>
          <a:solidFill>
            <a:srgbClr val="2E29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2084EC1-E0B5-4AB9-B6EC-D0D238DD274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6406" y="117271"/>
            <a:ext cx="10679185" cy="4953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1252122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895FEB1-0204-4AE8-8A4D-BB6A8C84A5F2}"/>
              </a:ext>
            </a:extLst>
          </p:cNvPr>
          <p:cNvSpPr/>
          <p:nvPr userDrawn="1"/>
        </p:nvSpPr>
        <p:spPr>
          <a:xfrm>
            <a:off x="0" y="6581001"/>
            <a:ext cx="12192000" cy="276999"/>
          </a:xfrm>
          <a:prstGeom prst="rect">
            <a:avLst/>
          </a:prstGeom>
          <a:blipFill dpi="0" rotWithShape="1">
            <a:blip r:embed="rId2">
              <a:alphaModFix amt="1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772481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noFill/>
              </a:ln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D7C668-7B25-4218-B344-C87AE4D3D0F8}"/>
              </a:ext>
            </a:extLst>
          </p:cNvPr>
          <p:cNvSpPr txBox="1"/>
          <p:nvPr userDrawn="1"/>
        </p:nvSpPr>
        <p:spPr>
          <a:xfrm>
            <a:off x="1756834" y="6581001"/>
            <a:ext cx="86783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OCEANEXT 2024 </a:t>
            </a:r>
            <a:r>
              <a:rPr lang="fr-FR" sz="12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fr-FR" sz="12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r>
              <a:rPr lang="fr-FR" sz="1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juin 2024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C51E19F-D9C9-449F-9446-CC5080296E81}"/>
              </a:ext>
            </a:extLst>
          </p:cNvPr>
          <p:cNvSpPr/>
          <p:nvPr userDrawn="1"/>
        </p:nvSpPr>
        <p:spPr>
          <a:xfrm>
            <a:off x="0" y="0"/>
            <a:ext cx="12192000" cy="729842"/>
          </a:xfrm>
          <a:prstGeom prst="rect">
            <a:avLst/>
          </a:prstGeom>
          <a:solidFill>
            <a:srgbClr val="2E29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2084EC1-E0B5-4AB9-B6EC-D0D238DD274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6406" y="117271"/>
            <a:ext cx="10679185" cy="4953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Contexte générale</a:t>
            </a:r>
          </a:p>
        </p:txBody>
      </p:sp>
    </p:spTree>
    <p:extLst>
      <p:ext uri="{BB962C8B-B14F-4D97-AF65-F5344CB8AC3E}">
        <p14:creationId xmlns:p14="http://schemas.microsoft.com/office/powerpoint/2010/main" val="1022744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BDC522B-AB6C-43AD-82A2-EC9FF352F7DA}"/>
              </a:ext>
            </a:extLst>
          </p:cNvPr>
          <p:cNvSpPr/>
          <p:nvPr userDrawn="1"/>
        </p:nvSpPr>
        <p:spPr>
          <a:xfrm>
            <a:off x="0" y="6581001"/>
            <a:ext cx="12192000" cy="276999"/>
          </a:xfrm>
          <a:prstGeom prst="rect">
            <a:avLst/>
          </a:prstGeom>
          <a:blipFill dpi="0" rotWithShape="1">
            <a:blip r:embed="rId2">
              <a:alphaModFix amt="1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772481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noFill/>
              </a:ln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D7C668-7B25-4218-B344-C87AE4D3D0F8}"/>
              </a:ext>
            </a:extLst>
          </p:cNvPr>
          <p:cNvSpPr txBox="1"/>
          <p:nvPr userDrawn="1"/>
        </p:nvSpPr>
        <p:spPr>
          <a:xfrm>
            <a:off x="1756834" y="6581001"/>
            <a:ext cx="86783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OCEANEXT 2024 </a:t>
            </a:r>
            <a:r>
              <a:rPr lang="fr-FR" sz="12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fr-FR" sz="12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r>
              <a:rPr lang="fr-FR" sz="1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juin 2024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C51E19F-D9C9-449F-9446-CC5080296E81}"/>
              </a:ext>
            </a:extLst>
          </p:cNvPr>
          <p:cNvSpPr/>
          <p:nvPr userDrawn="1"/>
        </p:nvSpPr>
        <p:spPr>
          <a:xfrm>
            <a:off x="0" y="0"/>
            <a:ext cx="12192000" cy="729842"/>
          </a:xfrm>
          <a:prstGeom prst="rect">
            <a:avLst/>
          </a:prstGeom>
          <a:solidFill>
            <a:srgbClr val="2E29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2084EC1-E0B5-4AB9-B6EC-D0D238DD274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6406" y="117271"/>
            <a:ext cx="10679185" cy="4953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Résultats</a:t>
            </a:r>
          </a:p>
        </p:txBody>
      </p:sp>
    </p:spTree>
    <p:extLst>
      <p:ext uri="{BB962C8B-B14F-4D97-AF65-F5344CB8AC3E}">
        <p14:creationId xmlns:p14="http://schemas.microsoft.com/office/powerpoint/2010/main" val="3736775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E55F4A3-EA71-4C49-AE65-65DD39F15094}"/>
              </a:ext>
            </a:extLst>
          </p:cNvPr>
          <p:cNvSpPr/>
          <p:nvPr userDrawn="1"/>
        </p:nvSpPr>
        <p:spPr>
          <a:xfrm>
            <a:off x="0" y="6581001"/>
            <a:ext cx="12192000" cy="276999"/>
          </a:xfrm>
          <a:prstGeom prst="rect">
            <a:avLst/>
          </a:prstGeom>
          <a:blipFill dpi="0" rotWithShape="1">
            <a:blip r:embed="rId2">
              <a:alphaModFix amt="1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772481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noFill/>
              </a:ln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D7C668-7B25-4218-B344-C87AE4D3D0F8}"/>
              </a:ext>
            </a:extLst>
          </p:cNvPr>
          <p:cNvSpPr txBox="1"/>
          <p:nvPr userDrawn="1"/>
        </p:nvSpPr>
        <p:spPr>
          <a:xfrm>
            <a:off x="1756834" y="6581001"/>
            <a:ext cx="86783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OCEANEXT 2024 </a:t>
            </a:r>
            <a:r>
              <a:rPr lang="fr-FR" sz="12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fr-FR" sz="12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r>
              <a:rPr lang="fr-FR" sz="1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juin 2024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C51E19F-D9C9-449F-9446-CC5080296E81}"/>
              </a:ext>
            </a:extLst>
          </p:cNvPr>
          <p:cNvSpPr/>
          <p:nvPr userDrawn="1"/>
        </p:nvSpPr>
        <p:spPr>
          <a:xfrm>
            <a:off x="0" y="0"/>
            <a:ext cx="12192000" cy="729842"/>
          </a:xfrm>
          <a:prstGeom prst="rect">
            <a:avLst/>
          </a:prstGeom>
          <a:solidFill>
            <a:srgbClr val="2E29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2084EC1-E0B5-4AB9-B6EC-D0D238DD274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6406" y="117271"/>
            <a:ext cx="10679185" cy="4953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Ouvertures/pistes</a:t>
            </a:r>
          </a:p>
        </p:txBody>
      </p:sp>
    </p:spTree>
    <p:extLst>
      <p:ext uri="{BB962C8B-B14F-4D97-AF65-F5344CB8AC3E}">
        <p14:creationId xmlns:p14="http://schemas.microsoft.com/office/powerpoint/2010/main" val="785573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E3BCB90-2B70-460D-AF7E-F29DBE41FE67}"/>
              </a:ext>
            </a:extLst>
          </p:cNvPr>
          <p:cNvSpPr/>
          <p:nvPr userDrawn="1"/>
        </p:nvSpPr>
        <p:spPr>
          <a:xfrm>
            <a:off x="0" y="6581001"/>
            <a:ext cx="12192000" cy="276999"/>
          </a:xfrm>
          <a:prstGeom prst="rect">
            <a:avLst/>
          </a:prstGeom>
          <a:blipFill dpi="0" rotWithShape="1">
            <a:blip r:embed="rId2">
              <a:alphaModFix amt="1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772481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noFill/>
              </a:ln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D7C668-7B25-4218-B344-C87AE4D3D0F8}"/>
              </a:ext>
            </a:extLst>
          </p:cNvPr>
          <p:cNvSpPr txBox="1"/>
          <p:nvPr userDrawn="1"/>
        </p:nvSpPr>
        <p:spPr>
          <a:xfrm>
            <a:off x="1756834" y="6581001"/>
            <a:ext cx="86783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OCEANEXT 2024 </a:t>
            </a:r>
            <a:r>
              <a:rPr lang="fr-FR" sz="12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fr-FR" sz="12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r>
              <a:rPr lang="fr-FR" sz="1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juin 2024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C51E19F-D9C9-449F-9446-CC5080296E81}"/>
              </a:ext>
            </a:extLst>
          </p:cNvPr>
          <p:cNvSpPr/>
          <p:nvPr userDrawn="1"/>
        </p:nvSpPr>
        <p:spPr>
          <a:xfrm>
            <a:off x="0" y="0"/>
            <a:ext cx="12192000" cy="729842"/>
          </a:xfrm>
          <a:prstGeom prst="rect">
            <a:avLst/>
          </a:prstGeom>
          <a:solidFill>
            <a:srgbClr val="2E29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2084EC1-E0B5-4AB9-B6EC-D0D238DD274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6406" y="117271"/>
            <a:ext cx="10679185" cy="4953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Autres résultats (si besoin)</a:t>
            </a:r>
          </a:p>
        </p:txBody>
      </p:sp>
    </p:spTree>
    <p:extLst>
      <p:ext uri="{BB962C8B-B14F-4D97-AF65-F5344CB8AC3E}">
        <p14:creationId xmlns:p14="http://schemas.microsoft.com/office/powerpoint/2010/main" val="2439084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6977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1" r:id="rId2"/>
    <p:sldLayoutId id="2147483649" r:id="rId3"/>
    <p:sldLayoutId id="2147483662" r:id="rId4"/>
    <p:sldLayoutId id="2147483663" r:id="rId5"/>
    <p:sldLayoutId id="2147483664" r:id="rId6"/>
    <p:sldLayoutId id="214748366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063E722D-AA3C-496C-BFF2-0812D2A4477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54581" y="1793226"/>
            <a:ext cx="6686722" cy="872236"/>
          </a:xfrm>
        </p:spPr>
        <p:txBody>
          <a:bodyPr/>
          <a:lstStyle/>
          <a:p>
            <a:r>
              <a:rPr lang="fr-FR" sz="3200" dirty="0"/>
              <a:t>Informer efficacement le processus de planification maritime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E2987DE-37BE-4039-9A82-FABCE78A88C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981036" y="3093498"/>
            <a:ext cx="3833812" cy="671003"/>
          </a:xfrm>
        </p:spPr>
        <p:txBody>
          <a:bodyPr/>
          <a:lstStyle/>
          <a:p>
            <a:r>
              <a:rPr lang="fr-FR" dirty="0"/>
              <a:t>Neil Alloncle - Cerema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2649CB2-FF6E-4FC2-9359-7011CA4B3A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9729" y="131548"/>
            <a:ext cx="2614574" cy="608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4640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4EC0A63-EB8A-437B-B5BA-32B1C1D572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Définition d’une grille d’analyse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6B399E0-7F67-4962-92EA-E8AFFDC0A16B}"/>
              </a:ext>
            </a:extLst>
          </p:cNvPr>
          <p:cNvSpPr txBox="1"/>
          <p:nvPr/>
        </p:nvSpPr>
        <p:spPr>
          <a:xfrm>
            <a:off x="328748" y="991080"/>
            <a:ext cx="6969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Critères de qualification…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C64FE5D-BFA5-4627-A23F-E196495157A1}"/>
              </a:ext>
            </a:extLst>
          </p:cNvPr>
          <p:cNvSpPr txBox="1"/>
          <p:nvPr/>
        </p:nvSpPr>
        <p:spPr>
          <a:xfrm>
            <a:off x="328748" y="1738921"/>
            <a:ext cx="11106843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… Applicables aux </a:t>
            </a:r>
            <a:r>
              <a:rPr lang="fr-FR" b="1" dirty="0">
                <a:solidFill>
                  <a:srgbClr val="FFC000"/>
                </a:solidFill>
              </a:rPr>
              <a:t>objets</a:t>
            </a:r>
          </a:p>
          <a:p>
            <a:pPr marL="742950" lvl="1" indent="-285750">
              <a:buFont typeface="Wingdings" panose="05000000000000000000" pitchFamily="2" charset="2"/>
              <a:buChar char="ð"/>
            </a:pPr>
            <a:r>
              <a:rPr lang="fr-FR" dirty="0"/>
              <a:t>Lisibilité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dirty="0"/>
              <a:t>Présentation synthétique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dirty="0"/>
              <a:t>Présentation simple</a:t>
            </a:r>
          </a:p>
          <a:p>
            <a:pPr marL="742950" lvl="1" indent="-285750">
              <a:buFont typeface="Wingdings" panose="05000000000000000000" pitchFamily="2" charset="2"/>
              <a:buChar char="ð"/>
            </a:pPr>
            <a:r>
              <a:rPr lang="fr-FR" dirty="0"/>
              <a:t>Accessibilité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dirty="0"/>
              <a:t>Documents disponibles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dirty="0"/>
              <a:t>Documents référencé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fr-FR" dirty="0"/>
          </a:p>
          <a:p>
            <a:r>
              <a:rPr lang="fr-FR" b="1" dirty="0"/>
              <a:t>… Applicables aux </a:t>
            </a:r>
            <a:r>
              <a:rPr lang="fr-FR" b="1" dirty="0">
                <a:solidFill>
                  <a:schemeClr val="accent5"/>
                </a:solidFill>
              </a:rPr>
              <a:t>corpus d’objets</a:t>
            </a:r>
          </a:p>
          <a:p>
            <a:pPr marL="742950" lvl="1" indent="-285750">
              <a:buFont typeface="Wingdings" panose="05000000000000000000" pitchFamily="2" charset="2"/>
              <a:buChar char="ð"/>
            </a:pPr>
            <a:r>
              <a:rPr lang="fr-FR" dirty="0"/>
              <a:t>Complétude : 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dirty="0"/>
              <a:t>Ensemble des enjeux couverts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dirty="0"/>
              <a:t>Ensemble des informations fournies</a:t>
            </a:r>
          </a:p>
          <a:p>
            <a:pPr marL="742950" lvl="1" indent="-285750">
              <a:buFont typeface="Wingdings" panose="05000000000000000000" pitchFamily="2" charset="2"/>
              <a:buChar char="ð"/>
            </a:pPr>
            <a:r>
              <a:rPr lang="fr-FR" dirty="0"/>
              <a:t>Parcimonie :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dirty="0"/>
              <a:t>Pas de redondance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dirty="0"/>
              <a:t>Equilibre simplicité/complétude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843078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4EC0A63-EB8A-437B-B5BA-32B1C1D572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Définition d’une grille d’analyse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6B399E0-7F67-4962-92EA-E8AFFDC0A16B}"/>
              </a:ext>
            </a:extLst>
          </p:cNvPr>
          <p:cNvSpPr txBox="1"/>
          <p:nvPr/>
        </p:nvSpPr>
        <p:spPr>
          <a:xfrm>
            <a:off x="328748" y="991080"/>
            <a:ext cx="6969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Critères de qualification…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01DAAFF-1B5F-45D3-AF31-AB06D9A77A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406" y="1590947"/>
            <a:ext cx="7077075" cy="22479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E549D7E-C788-49B0-AD34-63FFAABAA4B0}"/>
              </a:ext>
            </a:extLst>
          </p:cNvPr>
          <p:cNvSpPr txBox="1"/>
          <p:nvPr/>
        </p:nvSpPr>
        <p:spPr>
          <a:xfrm>
            <a:off x="542576" y="4243554"/>
            <a:ext cx="11106843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Evaluation via plusieurs approches :</a:t>
            </a:r>
          </a:p>
          <a:p>
            <a:pPr marL="742950" lvl="1" indent="-285750">
              <a:buFont typeface="Wingdings" panose="05000000000000000000" pitchFamily="2" charset="2"/>
              <a:buChar char="ð"/>
            </a:pPr>
            <a:r>
              <a:rPr lang="fr-FR" dirty="0"/>
              <a:t>Entretiens</a:t>
            </a:r>
          </a:p>
          <a:p>
            <a:pPr marL="742950" lvl="1" indent="-285750">
              <a:buFont typeface="Wingdings" panose="05000000000000000000" pitchFamily="2" charset="2"/>
              <a:buChar char="ð"/>
            </a:pPr>
            <a:r>
              <a:rPr lang="fr-FR" dirty="0"/>
              <a:t>Analyses documentaires</a:t>
            </a:r>
          </a:p>
          <a:p>
            <a:pPr marL="742950" lvl="1" indent="-285750">
              <a:buFont typeface="Wingdings" panose="05000000000000000000" pitchFamily="2" charset="2"/>
              <a:buChar char="ð"/>
            </a:pPr>
            <a:r>
              <a:rPr lang="fr-FR" dirty="0"/>
              <a:t>Analyses de base de données</a:t>
            </a:r>
          </a:p>
          <a:p>
            <a:pPr marL="742950" lvl="1" indent="-285750">
              <a:buFont typeface="Wingdings" panose="05000000000000000000" pitchFamily="2" charset="2"/>
              <a:buChar char="ð"/>
            </a:pPr>
            <a:r>
              <a:rPr lang="fr-FR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2436950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4EC0A63-EB8A-437B-B5BA-32B1C1D572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Exemples d’application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E9B49D3-E2E3-4B28-BF58-0E1535B084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016" y="1509765"/>
            <a:ext cx="5652315" cy="405353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F2D6BF3-3CD2-42BD-8E59-B85EFED879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0469" y="1298802"/>
            <a:ext cx="5129075" cy="223772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CDC880E-DC65-462C-8A95-4813812BBD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3012" y="3806218"/>
            <a:ext cx="3603988" cy="1836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9943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4EC0A63-EB8A-437B-B5BA-32B1C1D572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Exemples d’application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37BF201-EED5-4224-B09B-06CF33582E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406" y="1298802"/>
            <a:ext cx="4533854" cy="468521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4CBF50D-5100-4C56-9E95-0F184C2F42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0469" y="1429558"/>
            <a:ext cx="5129075" cy="197621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4532674-153E-4BAD-A8B7-61B3BFC6BC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3013" y="3900544"/>
            <a:ext cx="3603988" cy="1819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075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4EC0A63-EB8A-437B-B5BA-32B1C1D572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Exemples d’application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5DB0198-F073-4686-8755-3C25E8FDF9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00" y="1128713"/>
            <a:ext cx="6774180" cy="290064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1B40F23-E8BF-499C-AEE0-03931763A886}"/>
              </a:ext>
            </a:extLst>
          </p:cNvPr>
          <p:cNvSpPr txBox="1"/>
          <p:nvPr/>
        </p:nvSpPr>
        <p:spPr>
          <a:xfrm>
            <a:off x="542576" y="4152114"/>
            <a:ext cx="11106843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ð"/>
            </a:pPr>
            <a:r>
              <a:rPr lang="fr-FR" dirty="0"/>
              <a:t>Légitimité ok (répond aux préoccupations) mais biais sur certaines zones </a:t>
            </a:r>
            <a:r>
              <a:rPr lang="fr-FR" dirty="0" err="1"/>
              <a:t>pre</a:t>
            </a:r>
            <a:r>
              <a:rPr lang="fr-FR" dirty="0"/>
              <a:t>-identifiées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ð"/>
            </a:pPr>
            <a:r>
              <a:rPr lang="fr-FR" dirty="0"/>
              <a:t>Crédibilité : Sources indiquées mais souvent difficilement accessibles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ð"/>
            </a:pPr>
            <a:r>
              <a:rPr lang="fr-FR" dirty="0"/>
              <a:t>Difficile conciliation entre crédibilité et pertinence : fréquent manque d’informations crédibles (sourcées, scientifiquement validées) pour informer la décision aux bonnes échelles (thématique, spatiale, temporelle) – recours aux connaissance empiriques (pertinence + mais crédibilité -)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ð"/>
            </a:pPr>
            <a:r>
              <a:rPr lang="fr-FR" dirty="0"/>
              <a:t>Informations souvent cloisonnées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ð"/>
            </a:pPr>
            <a:r>
              <a:rPr lang="fr-FR" dirty="0"/>
              <a:t>Conciliation lisibilité/complétude délicate </a:t>
            </a:r>
          </a:p>
        </p:txBody>
      </p:sp>
    </p:spTree>
    <p:extLst>
      <p:ext uri="{BB962C8B-B14F-4D97-AF65-F5344CB8AC3E}">
        <p14:creationId xmlns:p14="http://schemas.microsoft.com/office/powerpoint/2010/main" val="2614984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C28006BA-F7EF-4E78-8AAE-18B7AB9DE0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Perspectives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8A5560A-4AAC-44A1-8E21-92270048E2FB}"/>
              </a:ext>
            </a:extLst>
          </p:cNvPr>
          <p:cNvSpPr txBox="1"/>
          <p:nvPr/>
        </p:nvSpPr>
        <p:spPr>
          <a:xfrm>
            <a:off x="450668" y="1128370"/>
            <a:ext cx="1132477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sz="2400" b="1" dirty="0"/>
              <a:t>Consolider et étendre l’approche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400" dirty="0"/>
              <a:t>Tester l’application </a:t>
            </a:r>
            <a:r>
              <a:rPr lang="fr-FR" sz="2400" dirty="0">
                <a:solidFill>
                  <a:schemeClr val="accent2"/>
                </a:solidFill>
              </a:rPr>
              <a:t>autres thématiques</a:t>
            </a:r>
            <a:r>
              <a:rPr lang="fr-FR" sz="2400" dirty="0"/>
              <a:t> de la planification : activités maritimes, risques…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400" dirty="0"/>
              <a:t>Tester/Adapter la méthode sur d’</a:t>
            </a:r>
            <a:r>
              <a:rPr lang="fr-FR" sz="2400" dirty="0">
                <a:solidFill>
                  <a:schemeClr val="accent2"/>
                </a:solidFill>
              </a:rPr>
              <a:t>autres étapes du processus </a:t>
            </a:r>
            <a:r>
              <a:rPr lang="fr-FR" sz="2400" dirty="0"/>
              <a:t>de planification </a:t>
            </a:r>
            <a:br>
              <a:rPr lang="fr-FR" sz="2400" dirty="0"/>
            </a:br>
            <a:r>
              <a:rPr lang="fr-FR" sz="2400" dirty="0"/>
              <a:t>Notamment la constitution du socle d’informations pour l’élaboration des DSF (états des lieux, enjeux) =&gt; cible décideurs, préoccupations différentes (mise en œuvre des politiques publique…) 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400" dirty="0"/>
              <a:t>Tests et comparaison avec d’</a:t>
            </a:r>
            <a:r>
              <a:rPr lang="fr-FR" sz="2400" dirty="0">
                <a:solidFill>
                  <a:schemeClr val="accent2"/>
                </a:solidFill>
              </a:rPr>
              <a:t>autres pays </a:t>
            </a:r>
            <a:r>
              <a:rPr lang="fr-FR" sz="2400" dirty="0"/>
              <a:t>(projets de coopération UE à venir)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400" dirty="0"/>
              <a:t>Passer de l’évaluation à la formulation de </a:t>
            </a:r>
            <a:r>
              <a:rPr lang="fr-FR" sz="2400" dirty="0">
                <a:solidFill>
                  <a:schemeClr val="accent2"/>
                </a:solidFill>
              </a:rPr>
              <a:t>conseils / bonnes pratiques </a:t>
            </a:r>
            <a:r>
              <a:rPr lang="fr-FR" sz="2400" dirty="0"/>
              <a:t>pour appuyer l’élaboration des informations mises à disposition des différents acteurs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fr-FR" sz="2400" b="1" dirty="0"/>
          </a:p>
          <a:p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1774035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A643298-153A-49DF-B7C2-7BF8581758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FFD9B15-7F38-4A9E-A45E-A8CE7F6ED79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44" r="5583" b="15765"/>
          <a:stretch/>
        </p:blipFill>
        <p:spPr>
          <a:xfrm>
            <a:off x="-625029" y="-71120"/>
            <a:ext cx="14371509" cy="692912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9A6CF48-92CB-452E-93E1-34579C9545F7}"/>
              </a:ext>
            </a:extLst>
          </p:cNvPr>
          <p:cNvSpPr txBox="1"/>
          <p:nvPr/>
        </p:nvSpPr>
        <p:spPr>
          <a:xfrm>
            <a:off x="904240" y="5232400"/>
            <a:ext cx="2255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dirty="0">
                <a:solidFill>
                  <a:schemeClr val="bg1"/>
                </a:solidFill>
                <a:latin typeface="Comic Sans MS" panose="030F0702030302020204" pitchFamily="66" charset="0"/>
              </a:rPr>
              <a:t>Merci</a:t>
            </a:r>
            <a:endParaRPr lang="fr-FR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5821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357C9B2D-BB14-44A1-8694-862BC09741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Un travail d’étude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0B8D841-1F02-4526-9007-4BFDBAA437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8595" y="1105988"/>
            <a:ext cx="3794810" cy="4837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625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303DDEB2-C1C6-494E-856C-FE1DA8F5AD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Contexte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E44EA5F-16E9-4659-A82C-2D46E56F0C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722" y="1043331"/>
            <a:ext cx="3453016" cy="243438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124E96C-1F67-4A8E-A7E1-12586C739F1B}"/>
              </a:ext>
            </a:extLst>
          </p:cNvPr>
          <p:cNvSpPr txBox="1"/>
          <p:nvPr/>
        </p:nvSpPr>
        <p:spPr>
          <a:xfrm>
            <a:off x="4883331" y="1043331"/>
            <a:ext cx="6969033" cy="26622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Documents Stratégiques de Façade </a:t>
            </a:r>
          </a:p>
          <a:p>
            <a:pPr marL="825500" indent="-285750">
              <a:buFont typeface="Wingdings" panose="05000000000000000000" pitchFamily="2" charset="2"/>
              <a:buChar char="ð"/>
            </a:pPr>
            <a:r>
              <a:rPr lang="fr-FR" dirty="0">
                <a:sym typeface="Wingdings" panose="05000000000000000000" pitchFamily="2" charset="2"/>
              </a:rPr>
              <a:t>Volets stratégiques adoptés 2019</a:t>
            </a:r>
          </a:p>
          <a:p>
            <a:pPr marL="825500" indent="-285750">
              <a:buFont typeface="Wingdings" panose="05000000000000000000" pitchFamily="2" charset="2"/>
              <a:buChar char="ð"/>
            </a:pPr>
            <a:r>
              <a:rPr lang="fr-FR" dirty="0">
                <a:sym typeface="Wingdings" panose="05000000000000000000" pitchFamily="2" charset="2"/>
              </a:rPr>
              <a:t>En cours de révision – adoption mi-2025</a:t>
            </a:r>
          </a:p>
          <a:p>
            <a:endParaRPr lang="fr-FR" dirty="0">
              <a:sym typeface="Wingdings" panose="05000000000000000000" pitchFamily="2" charset="2"/>
            </a:endParaRPr>
          </a:p>
          <a:p>
            <a:r>
              <a:rPr lang="fr-FR" dirty="0">
                <a:sym typeface="Wingdings" panose="05000000000000000000" pitchFamily="2" charset="2"/>
              </a:rPr>
              <a:t>Nombreux enjeux à considérer (activités maritimes, environnement, adaptation CC…)</a:t>
            </a:r>
          </a:p>
          <a:p>
            <a:pPr marL="809625" indent="-285750">
              <a:buFont typeface="Wingdings" panose="05000000000000000000" pitchFamily="2" charset="2"/>
              <a:buChar char="ð"/>
            </a:pPr>
            <a:r>
              <a:rPr lang="fr-FR" dirty="0">
                <a:sym typeface="Wingdings" panose="05000000000000000000" pitchFamily="2" charset="2"/>
              </a:rPr>
              <a:t>Planification éolien en mer (2035-2050) =&gt; 40GW national</a:t>
            </a:r>
          </a:p>
          <a:p>
            <a:pPr marL="809625" indent="-285750">
              <a:buFont typeface="Wingdings" panose="05000000000000000000" pitchFamily="2" charset="2"/>
              <a:buChar char="ð"/>
            </a:pPr>
            <a:r>
              <a:rPr lang="fr-FR" dirty="0">
                <a:sym typeface="Wingdings" panose="05000000000000000000" pitchFamily="2" charset="2"/>
              </a:rPr>
              <a:t>Zones de protection fortes =&gt; 5% métropole</a:t>
            </a:r>
          </a:p>
          <a:p>
            <a:endParaRPr lang="fr-FR" dirty="0">
              <a:sym typeface="Wingdings" panose="05000000000000000000" pitchFamily="2" charset="2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DDFB600-21C6-46E3-BE52-B53A6DD51F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661" y="3908480"/>
            <a:ext cx="3941372" cy="218555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EE7BFCB-933D-47C3-B90B-717C1189A0C0}"/>
              </a:ext>
            </a:extLst>
          </p:cNvPr>
          <p:cNvSpPr txBox="1"/>
          <p:nvPr/>
        </p:nvSpPr>
        <p:spPr>
          <a:xfrm>
            <a:off x="4862306" y="3908480"/>
            <a:ext cx="6969033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Consultations du public et des acteurs</a:t>
            </a:r>
          </a:p>
          <a:p>
            <a:pPr marL="825500" indent="-285750">
              <a:buFont typeface="Wingdings" panose="05000000000000000000" pitchFamily="2" charset="2"/>
              <a:buChar char="ð"/>
            </a:pPr>
            <a:r>
              <a:rPr lang="fr-FR" dirty="0">
                <a:sym typeface="Wingdings" panose="05000000000000000000" pitchFamily="2" charset="2"/>
              </a:rPr>
              <a:t>Conseil Maritime de Façade</a:t>
            </a:r>
          </a:p>
          <a:p>
            <a:pPr marL="825500" indent="-285750">
              <a:buFont typeface="Wingdings" panose="05000000000000000000" pitchFamily="2" charset="2"/>
              <a:buChar char="ð"/>
            </a:pPr>
            <a:r>
              <a:rPr lang="fr-FR" dirty="0">
                <a:sym typeface="Wingdings" panose="05000000000000000000" pitchFamily="2" charset="2"/>
              </a:rPr>
              <a:t>Débat public : nov2023/avril2024</a:t>
            </a:r>
            <a:br>
              <a:rPr lang="fr-FR" dirty="0">
                <a:sym typeface="Wingdings" panose="05000000000000000000" pitchFamily="2" charset="2"/>
              </a:rPr>
            </a:br>
            <a:r>
              <a:rPr lang="fr-FR" dirty="0">
                <a:sym typeface="Wingdings" panose="05000000000000000000" pitchFamily="2" charset="2"/>
              </a:rPr>
              <a:t>Mutualisé avec la planification éolienne</a:t>
            </a:r>
          </a:p>
        </p:txBody>
      </p:sp>
    </p:spTree>
    <p:extLst>
      <p:ext uri="{BB962C8B-B14F-4D97-AF65-F5344CB8AC3E}">
        <p14:creationId xmlns:p14="http://schemas.microsoft.com/office/powerpoint/2010/main" val="1595071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303DDEB2-C1C6-494E-856C-FE1DA8F5AD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Contexte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124E96C-1F67-4A8E-A7E1-12586C739F1B}"/>
              </a:ext>
            </a:extLst>
          </p:cNvPr>
          <p:cNvSpPr txBox="1"/>
          <p:nvPr/>
        </p:nvSpPr>
        <p:spPr>
          <a:xfrm>
            <a:off x="328748" y="991080"/>
            <a:ext cx="6969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Informer le processus…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13D217B-D4E4-4926-AE6B-A22A945A07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039511">
            <a:off x="3713428" y="1482918"/>
            <a:ext cx="1707266" cy="2420980"/>
          </a:xfrm>
          <a:prstGeom prst="rect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084EF94D-480B-4CE9-86D8-1D2FBDB40FF7}"/>
              </a:ext>
            </a:extLst>
          </p:cNvPr>
          <p:cNvGrpSpPr/>
          <p:nvPr/>
        </p:nvGrpSpPr>
        <p:grpSpPr>
          <a:xfrm>
            <a:off x="916688" y="3563339"/>
            <a:ext cx="2950166" cy="2661575"/>
            <a:chOff x="1595708" y="3385937"/>
            <a:chExt cx="3219503" cy="2904565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41A26A3E-0B5B-4380-84A1-471D59BBC9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0817069">
              <a:off x="1595708" y="3521979"/>
              <a:ext cx="1529806" cy="2177209"/>
            </a:xfrm>
            <a:prstGeom prst="rect">
              <a:avLst/>
            </a:prstGeom>
          </p:spPr>
        </p:pic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5A7D4956-6268-479A-958D-7B6A6D2C57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367788">
              <a:off x="2861276" y="3385937"/>
              <a:ext cx="1535048" cy="2177209"/>
            </a:xfrm>
            <a:prstGeom prst="rect">
              <a:avLst/>
            </a:prstGeom>
          </p:spPr>
        </p:pic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29F12E65-EEC2-4CF7-99CA-3901A31D277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1026555">
              <a:off x="2053517" y="4140099"/>
              <a:ext cx="1517931" cy="2150403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15AE2BDE-4678-4316-857C-3A764A68499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1042405">
              <a:off x="3302889" y="4074455"/>
              <a:ext cx="1512322" cy="2150403"/>
            </a:xfrm>
            <a:prstGeom prst="rect">
              <a:avLst/>
            </a:prstGeom>
          </p:spPr>
        </p:pic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B478E2D3-406F-4E8A-8222-6CAD0D5A31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622714">
            <a:off x="8191275" y="955073"/>
            <a:ext cx="1834938" cy="259422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B6CE382-5287-4B0B-9FCB-2251DD0FD6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109808">
            <a:off x="6839917" y="3830494"/>
            <a:ext cx="1425592" cy="202419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67B7F67-6890-4350-A8D4-13C5FB63A17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769832">
            <a:off x="8122880" y="3775797"/>
            <a:ext cx="2092061" cy="158859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32026FF-0F9F-43E6-84E0-35E0C50C0F9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923017">
            <a:off x="9387018" y="4813248"/>
            <a:ext cx="1956386" cy="1341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493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303DDEB2-C1C6-494E-856C-FE1DA8F5AD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Contexte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124E96C-1F67-4A8E-A7E1-12586C739F1B}"/>
              </a:ext>
            </a:extLst>
          </p:cNvPr>
          <p:cNvSpPr txBox="1"/>
          <p:nvPr/>
        </p:nvSpPr>
        <p:spPr>
          <a:xfrm>
            <a:off x="328748" y="991080"/>
            <a:ext cx="6969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Informer le processus…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13D217B-D4E4-4926-AE6B-A22A945A07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039511">
            <a:off x="727272" y="2224170"/>
            <a:ext cx="1273766" cy="1806258"/>
          </a:xfrm>
          <a:prstGeom prst="rect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084EF94D-480B-4CE9-86D8-1D2FBDB40FF7}"/>
              </a:ext>
            </a:extLst>
          </p:cNvPr>
          <p:cNvGrpSpPr/>
          <p:nvPr/>
        </p:nvGrpSpPr>
        <p:grpSpPr>
          <a:xfrm>
            <a:off x="659064" y="4273308"/>
            <a:ext cx="2008771" cy="1812269"/>
            <a:chOff x="1595708" y="3385937"/>
            <a:chExt cx="3219503" cy="2904565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41A26A3E-0B5B-4380-84A1-471D59BBC9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0817069">
              <a:off x="1595708" y="3521979"/>
              <a:ext cx="1529806" cy="2177209"/>
            </a:xfrm>
            <a:prstGeom prst="rect">
              <a:avLst/>
            </a:prstGeom>
          </p:spPr>
        </p:pic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5A7D4956-6268-479A-958D-7B6A6D2C57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367788">
              <a:off x="2861276" y="3385937"/>
              <a:ext cx="1535048" cy="2177209"/>
            </a:xfrm>
            <a:prstGeom prst="rect">
              <a:avLst/>
            </a:prstGeom>
          </p:spPr>
        </p:pic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29F12E65-EEC2-4CF7-99CA-3901A31D277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1026555">
              <a:off x="2053517" y="4140099"/>
              <a:ext cx="1517931" cy="2150403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15AE2BDE-4678-4316-857C-3A764A68499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1042405">
              <a:off x="3302889" y="4074455"/>
              <a:ext cx="1512322" cy="2150403"/>
            </a:xfrm>
            <a:prstGeom prst="rect">
              <a:avLst/>
            </a:prstGeom>
          </p:spPr>
        </p:pic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B478E2D3-406F-4E8A-8222-6CAD0D5A31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622714">
            <a:off x="2778807" y="2086300"/>
            <a:ext cx="1259334" cy="178043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B6CE382-5287-4B0B-9FCB-2251DD0FD6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109808">
            <a:off x="2615192" y="3949930"/>
            <a:ext cx="1251506" cy="1777012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67B7F67-6890-4350-A8D4-13C5FB63A17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769832">
            <a:off x="1697577" y="2997978"/>
            <a:ext cx="1596241" cy="1212096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32026FF-0F9F-43E6-84E0-35E0C50C0F9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923017">
            <a:off x="3141714" y="4880579"/>
            <a:ext cx="1760308" cy="12069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B34479C4-E2AB-42ED-9DA9-4693969AD222}"/>
              </a:ext>
            </a:extLst>
          </p:cNvPr>
          <p:cNvSpPr txBox="1"/>
          <p:nvPr/>
        </p:nvSpPr>
        <p:spPr>
          <a:xfrm>
            <a:off x="5582193" y="1529769"/>
            <a:ext cx="6417411" cy="5155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L’information mise à disposition est elle adéquate ?</a:t>
            </a:r>
          </a:p>
          <a:p>
            <a:endParaRPr lang="fr-FR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ð"/>
            </a:pPr>
            <a:r>
              <a:rPr lang="fr-FR" dirty="0">
                <a:sym typeface="Wingdings" panose="05000000000000000000" pitchFamily="2" charset="2"/>
              </a:rPr>
              <a:t>Cas d’étude :</a:t>
            </a:r>
          </a:p>
          <a:p>
            <a:pPr lvl="1"/>
            <a:r>
              <a:rPr lang="fr-FR" dirty="0">
                <a:sym typeface="Wingdings" panose="05000000000000000000" pitchFamily="2" charset="2"/>
              </a:rPr>
              <a:t>Débat public – Façade Méditerranée</a:t>
            </a:r>
          </a:p>
          <a:p>
            <a:pPr lvl="1"/>
            <a:r>
              <a:rPr lang="fr-FR" dirty="0">
                <a:sym typeface="Wingdings" panose="05000000000000000000" pitchFamily="2" charset="2"/>
              </a:rPr>
              <a:t>Informations sur la biodiversité marine</a:t>
            </a:r>
          </a:p>
          <a:p>
            <a:pPr lvl="1"/>
            <a:endParaRPr lang="fr-FR" dirty="0">
              <a:sym typeface="Wingdings" panose="05000000000000000000" pitchFamily="2" charset="2"/>
            </a:endParaRPr>
          </a:p>
          <a:p>
            <a:pPr lvl="1"/>
            <a:endParaRPr lang="fr-FR" dirty="0">
              <a:sym typeface="Wingdings" panose="05000000000000000000" pitchFamily="2" charset="2"/>
            </a:endParaRPr>
          </a:p>
          <a:p>
            <a:pPr lvl="1"/>
            <a:endParaRPr lang="fr-FR" dirty="0">
              <a:sym typeface="Wingdings" panose="05000000000000000000" pitchFamily="2" charset="2"/>
            </a:endParaRPr>
          </a:p>
          <a:p>
            <a:pPr lvl="1"/>
            <a:endParaRPr lang="fr-FR" dirty="0">
              <a:sym typeface="Wingdings" panose="05000000000000000000" pitchFamily="2" charset="2"/>
            </a:endParaRPr>
          </a:p>
          <a:p>
            <a:pPr lvl="1"/>
            <a:endParaRPr lang="fr-FR" dirty="0">
              <a:sym typeface="Wingdings" panose="05000000000000000000" pitchFamily="2" charset="2"/>
            </a:endParaRPr>
          </a:p>
          <a:p>
            <a:pPr lvl="1"/>
            <a:endParaRPr lang="fr-FR" dirty="0">
              <a:sym typeface="Wingdings" panose="05000000000000000000" pitchFamily="2" charset="2"/>
            </a:endParaRPr>
          </a:p>
          <a:p>
            <a:pPr lvl="1"/>
            <a:endParaRPr lang="fr-FR" dirty="0">
              <a:sym typeface="Wingdings" panose="05000000000000000000" pitchFamily="2" charset="2"/>
            </a:endParaRPr>
          </a:p>
          <a:p>
            <a:pPr lvl="1"/>
            <a:endParaRPr lang="fr-FR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ð"/>
            </a:pPr>
            <a:r>
              <a:rPr lang="fr-FR" dirty="0">
                <a:sym typeface="Wingdings" panose="05000000000000000000" pitchFamily="2" charset="2"/>
              </a:rPr>
              <a:t>Approche pouvant être transposée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>
                <a:sym typeface="Wingdings" panose="05000000000000000000" pitchFamily="2" charset="2"/>
              </a:rPr>
              <a:t>Autres thématiques des DSF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>
                <a:sym typeface="Wingdings" panose="05000000000000000000" pitchFamily="2" charset="2"/>
              </a:rPr>
              <a:t>Autres politiques publiques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>
                <a:sym typeface="Wingdings" panose="05000000000000000000" pitchFamily="2" charset="2"/>
              </a:rPr>
              <a:t>Autres cibles : décideurs, acteurs…</a:t>
            </a:r>
            <a:br>
              <a:rPr lang="fr-FR" dirty="0">
                <a:sym typeface="Wingdings" panose="05000000000000000000" pitchFamily="2" charset="2"/>
              </a:rPr>
            </a:br>
            <a:endParaRPr lang="fr-FR" dirty="0">
              <a:sym typeface="Wingdings" panose="05000000000000000000" pitchFamily="2" charset="2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3937CDB-C8D0-4939-A21B-F61362109B6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374686">
            <a:off x="10148827" y="3194943"/>
            <a:ext cx="1787360" cy="126353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C391599-97EC-48E4-A53B-F05D62D5868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149469">
            <a:off x="8756270" y="3397346"/>
            <a:ext cx="1424668" cy="108585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82D10D6-B4E9-4DEC-AD0C-8BC1ADBA3B8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452090">
            <a:off x="7378064" y="3231429"/>
            <a:ext cx="1235305" cy="127190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29E8DFD-4503-4E75-9165-EE5E7312FC3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147625">
            <a:off x="5439990" y="3299652"/>
            <a:ext cx="1863487" cy="1051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513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4EC0A63-EB8A-437B-B5BA-32B1C1D572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Définition d’une grille d’analyse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6B399E0-7F67-4962-92EA-E8AFFDC0A16B}"/>
              </a:ext>
            </a:extLst>
          </p:cNvPr>
          <p:cNvSpPr txBox="1"/>
          <p:nvPr/>
        </p:nvSpPr>
        <p:spPr>
          <a:xfrm>
            <a:off x="328748" y="991080"/>
            <a:ext cx="6969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En fonction des objectifs de la consultation…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2D36CC5-8AAA-4DE9-AD6E-D6B8447C093B}"/>
              </a:ext>
            </a:extLst>
          </p:cNvPr>
          <p:cNvSpPr txBox="1"/>
          <p:nvPr/>
        </p:nvSpPr>
        <p:spPr>
          <a:xfrm>
            <a:off x="328748" y="1738921"/>
            <a:ext cx="11106843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Débat public</a:t>
            </a:r>
          </a:p>
          <a:p>
            <a:pPr marL="742950" lvl="1" indent="-285750">
              <a:buFont typeface="Wingdings" panose="05000000000000000000" pitchFamily="2" charset="2"/>
              <a:buChar char="ð"/>
            </a:pPr>
            <a:r>
              <a:rPr lang="fr-FR" dirty="0">
                <a:solidFill>
                  <a:srgbClr val="FF9700"/>
                </a:solidFill>
              </a:rPr>
              <a:t>Etat</a:t>
            </a:r>
            <a:r>
              <a:rPr lang="fr-FR" dirty="0"/>
              <a:t> </a:t>
            </a:r>
            <a:r>
              <a:rPr lang="fr-FR" dirty="0">
                <a:solidFill>
                  <a:srgbClr val="FF9700"/>
                </a:solidFill>
              </a:rPr>
              <a:t>maître d’ouvrage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fr-FR" dirty="0"/>
              <a:t>Objectif </a:t>
            </a:r>
            <a:r>
              <a:rPr lang="fr-FR" dirty="0">
                <a:solidFill>
                  <a:schemeClr val="accent1"/>
                </a:solidFill>
              </a:rPr>
              <a:t>règlementaire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fr-FR" dirty="0"/>
              <a:t>Objectifs </a:t>
            </a:r>
            <a:r>
              <a:rPr lang="fr-FR" dirty="0">
                <a:solidFill>
                  <a:schemeClr val="accent1"/>
                </a:solidFill>
              </a:rPr>
              <a:t>politiques</a:t>
            </a:r>
            <a:r>
              <a:rPr lang="fr-FR" dirty="0"/>
              <a:t> : Acceptabilité, Efficacité (simplification des procédures et sécurisation des projets)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fr-FR" dirty="0"/>
              <a:t>Objectif de </a:t>
            </a:r>
            <a:r>
              <a:rPr lang="fr-FR" dirty="0">
                <a:solidFill>
                  <a:schemeClr val="accent1"/>
                </a:solidFill>
              </a:rPr>
              <a:t>délégation</a:t>
            </a:r>
            <a:r>
              <a:rPr lang="fr-FR" dirty="0"/>
              <a:t> : contribution du public à la prise de décision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fr-FR" dirty="0"/>
              <a:t>Objectif de </a:t>
            </a:r>
            <a:r>
              <a:rPr lang="fr-FR" dirty="0">
                <a:solidFill>
                  <a:schemeClr val="accent1"/>
                </a:solidFill>
              </a:rPr>
              <a:t>connaissance</a:t>
            </a:r>
            <a:r>
              <a:rPr lang="fr-FR" dirty="0"/>
              <a:t> : capter les connaissances et perceptions locales 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fr-FR" dirty="0"/>
              <a:t>Objectif de </a:t>
            </a:r>
            <a:r>
              <a:rPr lang="fr-FR" dirty="0">
                <a:solidFill>
                  <a:schemeClr val="accent1"/>
                </a:solidFill>
              </a:rPr>
              <a:t>sensibilisation</a:t>
            </a:r>
            <a:r>
              <a:rPr lang="fr-FR" dirty="0"/>
              <a:t> : sur les enjeux et politiques associées  </a:t>
            </a:r>
          </a:p>
          <a:p>
            <a:pPr marL="742950" lvl="1" indent="-285750">
              <a:spcBef>
                <a:spcPts val="600"/>
              </a:spcBef>
              <a:buFont typeface="Wingdings" panose="05000000000000000000" pitchFamily="2" charset="2"/>
              <a:buChar char="ð"/>
            </a:pPr>
            <a:r>
              <a:rPr lang="fr-FR" dirty="0">
                <a:solidFill>
                  <a:srgbClr val="FF9700"/>
                </a:solidFill>
              </a:rPr>
              <a:t>CNDP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fr-FR" dirty="0"/>
              <a:t>Principe démocratie participative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fr-FR" dirty="0"/>
              <a:t>Objectif d’</a:t>
            </a:r>
            <a:r>
              <a:rPr lang="fr-FR" dirty="0">
                <a:solidFill>
                  <a:schemeClr val="accent1"/>
                </a:solidFill>
              </a:rPr>
              <a:t>information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fr-FR" dirty="0"/>
              <a:t>Objectif d’</a:t>
            </a:r>
            <a:r>
              <a:rPr lang="fr-FR" dirty="0">
                <a:solidFill>
                  <a:schemeClr val="accent1"/>
                </a:solidFill>
              </a:rPr>
              <a:t>inclusion</a:t>
            </a:r>
            <a:r>
              <a:rPr lang="fr-FR" dirty="0"/>
              <a:t> : pluralité des points de vue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fr-FR" dirty="0"/>
              <a:t>Objectif d’</a:t>
            </a:r>
            <a:r>
              <a:rPr lang="fr-FR" dirty="0">
                <a:solidFill>
                  <a:schemeClr val="accent1"/>
                </a:solidFill>
              </a:rPr>
              <a:t>argumentation</a:t>
            </a:r>
            <a:r>
              <a:rPr lang="fr-FR" dirty="0"/>
              <a:t> : mise en discussion des positions</a:t>
            </a:r>
          </a:p>
        </p:txBody>
      </p:sp>
    </p:spTree>
    <p:extLst>
      <p:ext uri="{BB962C8B-B14F-4D97-AF65-F5344CB8AC3E}">
        <p14:creationId xmlns:p14="http://schemas.microsoft.com/office/powerpoint/2010/main" val="21857529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4EC0A63-EB8A-437B-B5BA-32B1C1D572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Définition d’une grille d’analyse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6B399E0-7F67-4962-92EA-E8AFFDC0A16B}"/>
              </a:ext>
            </a:extLst>
          </p:cNvPr>
          <p:cNvSpPr txBox="1"/>
          <p:nvPr/>
        </p:nvSpPr>
        <p:spPr>
          <a:xfrm>
            <a:off x="328748" y="991080"/>
            <a:ext cx="6969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Critères de qualification…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DB2152-9F28-449D-A2E6-A3C657288C5A}"/>
              </a:ext>
            </a:extLst>
          </p:cNvPr>
          <p:cNvGrpSpPr/>
          <p:nvPr/>
        </p:nvGrpSpPr>
        <p:grpSpPr>
          <a:xfrm>
            <a:off x="3187472" y="1528943"/>
            <a:ext cx="5817056" cy="4696865"/>
            <a:chOff x="2543173" y="1457325"/>
            <a:chExt cx="7105650" cy="5737314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E1D73A79-FA37-4487-BEE4-8AC7322301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43173" y="1457325"/>
              <a:ext cx="7105650" cy="1971675"/>
            </a:xfrm>
            <a:prstGeom prst="rect">
              <a:avLst/>
            </a:prstGeom>
          </p:spPr>
        </p:pic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8C18C998-789D-43C7-945C-29F71477C4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75694" y="3394164"/>
              <a:ext cx="7058025" cy="3800475"/>
            </a:xfrm>
            <a:prstGeom prst="rect">
              <a:avLst/>
            </a:prstGeom>
          </p:spPr>
        </p:pic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E7C46FCB-9909-46E0-9CDC-62E8B2CDC756}"/>
              </a:ext>
            </a:extLst>
          </p:cNvPr>
          <p:cNvSpPr txBox="1"/>
          <p:nvPr/>
        </p:nvSpPr>
        <p:spPr>
          <a:xfrm>
            <a:off x="3526972" y="3574413"/>
            <a:ext cx="1480459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Objectif sensibilisation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D25EC8B-0A14-4D8C-BA24-6E887807A1B5}"/>
              </a:ext>
            </a:extLst>
          </p:cNvPr>
          <p:cNvSpPr txBox="1"/>
          <p:nvPr/>
        </p:nvSpPr>
        <p:spPr>
          <a:xfrm>
            <a:off x="3531322" y="3944535"/>
            <a:ext cx="1480459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Objectif sensibilisation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8BDB40F-839C-4CBD-B388-B35A9B9463B7}"/>
              </a:ext>
            </a:extLst>
          </p:cNvPr>
          <p:cNvSpPr txBox="1"/>
          <p:nvPr/>
        </p:nvSpPr>
        <p:spPr>
          <a:xfrm>
            <a:off x="3526964" y="4323363"/>
            <a:ext cx="1480459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Objectif sensibilisation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C3BDB07-CB18-47BD-A708-C4F24727EF4F}"/>
              </a:ext>
            </a:extLst>
          </p:cNvPr>
          <p:cNvSpPr txBox="1"/>
          <p:nvPr/>
        </p:nvSpPr>
        <p:spPr>
          <a:xfrm>
            <a:off x="3513903" y="5520790"/>
            <a:ext cx="1480459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Objectif sensibilisation</a:t>
            </a:r>
          </a:p>
        </p:txBody>
      </p:sp>
    </p:spTree>
    <p:extLst>
      <p:ext uri="{BB962C8B-B14F-4D97-AF65-F5344CB8AC3E}">
        <p14:creationId xmlns:p14="http://schemas.microsoft.com/office/powerpoint/2010/main" val="2536490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4EC0A63-EB8A-437B-B5BA-32B1C1D572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Définition d’une grille d’analyse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6B399E0-7F67-4962-92EA-E8AFFDC0A16B}"/>
              </a:ext>
            </a:extLst>
          </p:cNvPr>
          <p:cNvSpPr txBox="1"/>
          <p:nvPr/>
        </p:nvSpPr>
        <p:spPr>
          <a:xfrm>
            <a:off x="328748" y="991080"/>
            <a:ext cx="6969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Critères de qualification…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DB2152-9F28-449D-A2E6-A3C657288C5A}"/>
              </a:ext>
            </a:extLst>
          </p:cNvPr>
          <p:cNvGrpSpPr/>
          <p:nvPr/>
        </p:nvGrpSpPr>
        <p:grpSpPr>
          <a:xfrm>
            <a:off x="3187472" y="1528943"/>
            <a:ext cx="5817056" cy="4696865"/>
            <a:chOff x="2543173" y="1457325"/>
            <a:chExt cx="7105650" cy="5737314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E1D73A79-FA37-4487-BEE4-8AC7322301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43173" y="1457325"/>
              <a:ext cx="7105650" cy="1971675"/>
            </a:xfrm>
            <a:prstGeom prst="rect">
              <a:avLst/>
            </a:prstGeom>
          </p:spPr>
        </p:pic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8C18C998-789D-43C7-945C-29F71477C4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75694" y="3394164"/>
              <a:ext cx="7058025" cy="3800475"/>
            </a:xfrm>
            <a:prstGeom prst="rect">
              <a:avLst/>
            </a:prstGeom>
          </p:spPr>
        </p:pic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3D8DEAF5-ED6A-48B0-9E88-96AF87027001}"/>
              </a:ext>
            </a:extLst>
          </p:cNvPr>
          <p:cNvSpPr/>
          <p:nvPr/>
        </p:nvSpPr>
        <p:spPr>
          <a:xfrm>
            <a:off x="5138057" y="1994263"/>
            <a:ext cx="1898469" cy="1872343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F0E493C-D2FF-4786-B377-7F5019B025C3}"/>
              </a:ext>
            </a:extLst>
          </p:cNvPr>
          <p:cNvSpPr/>
          <p:nvPr/>
        </p:nvSpPr>
        <p:spPr>
          <a:xfrm>
            <a:off x="5146763" y="3898313"/>
            <a:ext cx="1898469" cy="1161368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FF5FFB2-E452-4286-841D-859E48D76B1C}"/>
              </a:ext>
            </a:extLst>
          </p:cNvPr>
          <p:cNvSpPr/>
          <p:nvPr/>
        </p:nvSpPr>
        <p:spPr>
          <a:xfrm>
            <a:off x="5153894" y="5096147"/>
            <a:ext cx="1898469" cy="1129661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8ECAC60-B871-497C-9492-B3ADF075DCF4}"/>
              </a:ext>
            </a:extLst>
          </p:cNvPr>
          <p:cNvSpPr txBox="1"/>
          <p:nvPr/>
        </p:nvSpPr>
        <p:spPr>
          <a:xfrm>
            <a:off x="9649097" y="2561102"/>
            <a:ext cx="1454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accent2"/>
                </a:solidFill>
              </a:rPr>
              <a:t>Informations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AAD743F-2182-40F3-9BBD-2D7AC2E8425B}"/>
              </a:ext>
            </a:extLst>
          </p:cNvPr>
          <p:cNvSpPr txBox="1"/>
          <p:nvPr/>
        </p:nvSpPr>
        <p:spPr>
          <a:xfrm>
            <a:off x="9649097" y="4294331"/>
            <a:ext cx="85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accent4"/>
                </a:solidFill>
              </a:rPr>
              <a:t>Objets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B3624A0-32FE-4DE8-AA47-F2A695700341}"/>
              </a:ext>
            </a:extLst>
          </p:cNvPr>
          <p:cNvSpPr txBox="1"/>
          <p:nvPr/>
        </p:nvSpPr>
        <p:spPr>
          <a:xfrm>
            <a:off x="9649097" y="5476311"/>
            <a:ext cx="1787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accent5"/>
                </a:solidFill>
              </a:rPr>
              <a:t>Corpus d’objets</a:t>
            </a:r>
          </a:p>
        </p:txBody>
      </p:sp>
    </p:spTree>
    <p:extLst>
      <p:ext uri="{BB962C8B-B14F-4D97-AF65-F5344CB8AC3E}">
        <p14:creationId xmlns:p14="http://schemas.microsoft.com/office/powerpoint/2010/main" val="448210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4EC0A63-EB8A-437B-B5BA-32B1C1D572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Définition d’une grille d’analyse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6B399E0-7F67-4962-92EA-E8AFFDC0A16B}"/>
              </a:ext>
            </a:extLst>
          </p:cNvPr>
          <p:cNvSpPr txBox="1"/>
          <p:nvPr/>
        </p:nvSpPr>
        <p:spPr>
          <a:xfrm>
            <a:off x="328748" y="991080"/>
            <a:ext cx="6969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Critères de qualification…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C64FE5D-BFA5-4627-A23F-E196495157A1}"/>
              </a:ext>
            </a:extLst>
          </p:cNvPr>
          <p:cNvSpPr txBox="1"/>
          <p:nvPr/>
        </p:nvSpPr>
        <p:spPr>
          <a:xfrm>
            <a:off x="328748" y="1738921"/>
            <a:ext cx="11106843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… Applicables aux </a:t>
            </a:r>
            <a:r>
              <a:rPr lang="fr-FR" b="1" dirty="0">
                <a:solidFill>
                  <a:schemeClr val="accent2"/>
                </a:solidFill>
              </a:rPr>
              <a:t>informations</a:t>
            </a:r>
          </a:p>
          <a:p>
            <a:pPr marL="742950" lvl="1" indent="-285750">
              <a:buFont typeface="Wingdings" panose="05000000000000000000" pitchFamily="2" charset="2"/>
              <a:buChar char="ð"/>
            </a:pPr>
            <a:r>
              <a:rPr lang="fr-FR" dirty="0"/>
              <a:t>Légitimité : impartialité/équité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dirty="0"/>
              <a:t>Rend compte des préoccupations des acteurs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dirty="0"/>
              <a:t>Pas de biais manifeste</a:t>
            </a:r>
          </a:p>
          <a:p>
            <a:pPr marL="742950" lvl="1" indent="-285750">
              <a:buFont typeface="Wingdings" panose="05000000000000000000" pitchFamily="2" charset="2"/>
              <a:buChar char="ð"/>
            </a:pPr>
            <a:r>
              <a:rPr lang="fr-FR" dirty="0"/>
              <a:t>Crédibilité : Sources de confiance et explication plausibles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dirty="0"/>
              <a:t>Sources référencés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dirty="0"/>
              <a:t>Information conformes aux processus scientifiques reconnus</a:t>
            </a:r>
          </a:p>
          <a:p>
            <a:pPr marL="742950" lvl="1" indent="-285750">
              <a:buFont typeface="Wingdings" panose="05000000000000000000" pitchFamily="2" charset="2"/>
              <a:buChar char="ð"/>
            </a:pPr>
            <a:r>
              <a:rPr lang="fr-FR" dirty="0"/>
              <a:t>Pertinence : Permet d’éclairer la décision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dirty="0"/>
              <a:t>Contextualisé aux arbitrages requis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dirty="0"/>
              <a:t>Précision, échelle spatio-temporelle adéquate</a:t>
            </a:r>
          </a:p>
        </p:txBody>
      </p:sp>
    </p:spTree>
    <p:extLst>
      <p:ext uri="{BB962C8B-B14F-4D97-AF65-F5344CB8AC3E}">
        <p14:creationId xmlns:p14="http://schemas.microsoft.com/office/powerpoint/2010/main" val="222531584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10755</TotalTime>
  <Words>551</Words>
  <Application>Microsoft Office PowerPoint</Application>
  <PresentationFormat>Grand écran</PresentationFormat>
  <Paragraphs>111</Paragraphs>
  <Slides>16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Comic Sans MS</vt:lpstr>
      <vt:lpstr>Courier New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Alexia PIGEAULT</dc:creator>
  <cp:lastModifiedBy>M. Neil ALLONCLE</cp:lastModifiedBy>
  <cp:revision>48</cp:revision>
  <dcterms:created xsi:type="dcterms:W3CDTF">2023-05-15T08:39:27Z</dcterms:created>
  <dcterms:modified xsi:type="dcterms:W3CDTF">2024-06-13T10:30:35Z</dcterms:modified>
</cp:coreProperties>
</file>