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9" r:id="rId2"/>
    <p:sldId id="260" r:id="rId3"/>
    <p:sldId id="265" r:id="rId4"/>
    <p:sldId id="261" r:id="rId5"/>
    <p:sldId id="262" r:id="rId6"/>
    <p:sldId id="266" r:id="rId7"/>
    <p:sldId id="267" r:id="rId8"/>
    <p:sldId id="26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9A0"/>
    <a:srgbClr val="FF9700"/>
    <a:srgbClr val="FFC300"/>
    <a:srgbClr val="0685FF"/>
    <a:srgbClr val="2E2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069" autoAdjust="0"/>
  </p:normalViewPr>
  <p:slideViewPr>
    <p:cSldViewPr snapToGrid="0">
      <p:cViewPr varScale="1">
        <p:scale>
          <a:sx n="59" d="100"/>
          <a:sy n="59" d="100"/>
        </p:scale>
        <p:origin x="924" y="60"/>
      </p:cViewPr>
      <p:guideLst/>
    </p:cSldViewPr>
  </p:slideViewPr>
  <p:notesTextViewPr>
    <p:cViewPr>
      <p:scale>
        <a:sx n="1" d="1"/>
        <a:sy n="1" d="1"/>
      </p:scale>
      <p:origin x="0" y="0"/>
    </p:cViewPr>
  </p:notesTextViewPr>
  <p:notesViewPr>
    <p:cSldViewPr snapToGrid="0">
      <p:cViewPr varScale="1">
        <p:scale>
          <a:sx n="86" d="100"/>
          <a:sy n="86" d="100"/>
        </p:scale>
        <p:origin x="386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B3A2517-1C46-40C4-B9C5-F63CB10993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C58576-24F6-4A45-9DA4-0D200F5881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AD8D13-B4A8-406C-B643-597874737986}" type="datetimeFigureOut">
              <a:rPr lang="fr-FR" smtClean="0"/>
              <a:t>13/06/2024</a:t>
            </a:fld>
            <a:endParaRPr lang="fr-FR"/>
          </a:p>
        </p:txBody>
      </p:sp>
      <p:sp>
        <p:nvSpPr>
          <p:cNvPr id="4" name="Espace réservé du pied de page 3">
            <a:extLst>
              <a:ext uri="{FF2B5EF4-FFF2-40B4-BE49-F238E27FC236}">
                <a16:creationId xmlns:a16="http://schemas.microsoft.com/office/drawing/2014/main" id="{5C25831A-4CCE-482E-A53D-CFDA537649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54A08D3-586C-45D1-9774-2031E9C3FE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5B3355-30DF-4022-B51F-ECE3C7E10D4E}" type="slidenum">
              <a:rPr lang="fr-FR" smtClean="0"/>
              <a:t>‹N°›</a:t>
            </a:fld>
            <a:endParaRPr lang="fr-FR"/>
          </a:p>
        </p:txBody>
      </p:sp>
    </p:spTree>
    <p:extLst>
      <p:ext uri="{BB962C8B-B14F-4D97-AF65-F5344CB8AC3E}">
        <p14:creationId xmlns:p14="http://schemas.microsoft.com/office/powerpoint/2010/main" val="3403685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A5055-D68F-44D8-B132-883CE11144A4}" type="datetimeFigureOut">
              <a:rPr lang="fr-FR" smtClean="0"/>
              <a:t>13/06/2024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DB741-06E4-45D1-B828-7281918ABE0C}" type="slidenum">
              <a:rPr lang="fr-FR" smtClean="0"/>
              <a:t>‹N°›</a:t>
            </a:fld>
            <a:endParaRPr lang="fr-FR"/>
          </a:p>
        </p:txBody>
      </p:sp>
    </p:spTree>
    <p:extLst>
      <p:ext uri="{BB962C8B-B14F-4D97-AF65-F5344CB8AC3E}">
        <p14:creationId xmlns:p14="http://schemas.microsoft.com/office/powerpoint/2010/main" val="294103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process, </a:t>
            </a:r>
            <a:r>
              <a:rPr lang="fr-FR" dirty="0" err="1"/>
              <a:t>institutional</a:t>
            </a:r>
            <a:r>
              <a:rPr lang="fr-FR" dirty="0"/>
              <a:t> design, and mobilisation </a:t>
            </a:r>
            <a:r>
              <a:rPr lang="en-US" dirty="0" err="1"/>
              <a:t>Albrechts</a:t>
            </a:r>
            <a:r>
              <a:rPr lang="en-US" dirty="0"/>
              <a:t> (2015)</a:t>
            </a:r>
          </a:p>
          <a:p>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2</a:t>
            </a:fld>
            <a:endParaRPr lang="fr-FR"/>
          </a:p>
        </p:txBody>
      </p:sp>
    </p:spTree>
    <p:extLst>
      <p:ext uri="{BB962C8B-B14F-4D97-AF65-F5344CB8AC3E}">
        <p14:creationId xmlns:p14="http://schemas.microsoft.com/office/powerpoint/2010/main" val="401269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The uptake of MSP in the context of the biodiversity crisis and socio-economic tensions represents a window of opportunity for transformation towards sustainability</a:t>
            </a:r>
            <a:r>
              <a:rPr lang="en-GB" sz="1800" dirty="0">
                <a:solidFill>
                  <a:srgbClr val="000000"/>
                </a:solidFill>
                <a:effectLst/>
                <a:latin typeface="Calibri" panose="020F0502020204030204" pitchFamily="34" charset="0"/>
                <a:ea typeface="Calibri" panose="020F0502020204030204" pitchFamily="34" charset="0"/>
              </a:rPr>
              <a:t> "understood as the urgent and intentional change in the composition, structure and/or condition of human-environmental relationships with our oceans, to ensure human well-being, social justice, and environmental stewardship" (</a:t>
            </a:r>
            <a:r>
              <a:rPr lang="en-GB" sz="1800" dirty="0" err="1">
                <a:solidFill>
                  <a:srgbClr val="000000"/>
                </a:solidFill>
                <a:effectLst/>
                <a:latin typeface="Calibri" panose="020F0502020204030204" pitchFamily="34" charset="0"/>
                <a:ea typeface="Calibri" panose="020F0502020204030204" pitchFamily="34" charset="0"/>
              </a:rPr>
              <a:t>Partelow</a:t>
            </a:r>
            <a:r>
              <a:rPr lang="en-GB" sz="1800" dirty="0">
                <a:solidFill>
                  <a:srgbClr val="000000"/>
                </a:solidFill>
                <a:effectLst/>
                <a:latin typeface="Calibri" panose="020F0502020204030204" pitchFamily="34" charset="0"/>
                <a:ea typeface="Calibri" panose="020F0502020204030204" pitchFamily="34" charset="0"/>
              </a:rPr>
              <a:t> et al., 2023). </a:t>
            </a:r>
            <a:endParaRPr lang="fr-FR" sz="18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3</a:t>
            </a:fld>
            <a:endParaRPr lang="fr-FR"/>
          </a:p>
        </p:txBody>
      </p:sp>
    </p:spTree>
    <p:extLst>
      <p:ext uri="{BB962C8B-B14F-4D97-AF65-F5344CB8AC3E}">
        <p14:creationId xmlns:p14="http://schemas.microsoft.com/office/powerpoint/2010/main" val="397831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rPr>
              <a:t>Based on the analysis of planning documents and authors’ knowledge, we describe these different aspects in the three countries, highlighting the difference with the terrestrial plans’ processes and pointing out practices that have potential to generate transformative changes. </a:t>
            </a:r>
            <a:endParaRPr lang="fr-FR" sz="1800" dirty="0">
              <a:effectLst/>
              <a:latin typeface="Calibri" panose="020F0502020204030204" pitchFamily="34" charset="0"/>
              <a:ea typeface="Calibri" panose="020F0502020204030204" pitchFamily="34"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rPr>
              <a:t>Case studies are informed by the authors of the study who each have first-hand experience or detailed knowledge of the respective plans of interest through their involvement in marine planning processes or research activities.</a:t>
            </a:r>
            <a:r>
              <a:rPr lang="en-GB" sz="1800" dirty="0">
                <a:effectLst/>
                <a:highlight>
                  <a:srgbClr val="FFFF00"/>
                </a:highlight>
                <a:latin typeface="Calibri" panose="020F0502020204030204" pitchFamily="34" charset="0"/>
                <a:ea typeface="Calibri" panose="020F0502020204030204" pitchFamily="34" charset="0"/>
              </a:rPr>
              <a:t> </a:t>
            </a:r>
            <a:endParaRPr lang="fr-FR" sz="18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4</a:t>
            </a:fld>
            <a:endParaRPr lang="fr-FR"/>
          </a:p>
        </p:txBody>
      </p:sp>
    </p:spTree>
    <p:extLst>
      <p:ext uri="{BB962C8B-B14F-4D97-AF65-F5344CB8AC3E}">
        <p14:creationId xmlns:p14="http://schemas.microsoft.com/office/powerpoint/2010/main" val="371570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FIN: </a:t>
            </a:r>
            <a:r>
              <a:rPr lang="en-US" b="0" dirty="0"/>
              <a:t>Regional councils and municipalities have a right to plan legally binding land-use plans that cover territorial sea area. </a:t>
            </a:r>
            <a:endParaRPr lang="fr-FR" b="0" dirty="0"/>
          </a:p>
          <a:p>
            <a:r>
              <a:rPr lang="en-US" dirty="0"/>
              <a:t>Italian regions have administrative competencies for the management of some sectors and uses (e.g. environmental protection, aquaculture, coastal </a:t>
            </a:r>
            <a:r>
              <a:rPr lang="en-US" dirty="0" err="1"/>
              <a:t>defence</a:t>
            </a:r>
            <a:r>
              <a:rPr lang="en-US" dirty="0"/>
              <a:t>) within the 12 nm  from the baseline</a:t>
            </a:r>
          </a:p>
          <a:p>
            <a:r>
              <a:rPr lang="en-GB" sz="1800" dirty="0">
                <a:solidFill>
                  <a:srgbClr val="000000"/>
                </a:solidFill>
                <a:effectLst/>
                <a:latin typeface="Calibri" panose="020F0502020204030204" pitchFamily="34" charset="0"/>
                <a:ea typeface="Calibri" panose="020F0502020204030204" pitchFamily="34" charset="0"/>
              </a:rPr>
              <a:t>“hard spaces” considered as clearly defined spatially, legally and institutionally (</a:t>
            </a:r>
            <a:r>
              <a:rPr lang="en-GB" sz="1800" dirty="0" err="1">
                <a:solidFill>
                  <a:srgbClr val="000000"/>
                </a:solidFill>
                <a:effectLst/>
                <a:latin typeface="Calibri" panose="020F0502020204030204" pitchFamily="34" charset="0"/>
                <a:ea typeface="Calibri" panose="020F0502020204030204" pitchFamily="34" charset="0"/>
              </a:rPr>
              <a:t>Purkarthofer</a:t>
            </a:r>
            <a:r>
              <a:rPr lang="en-GB" sz="1800" dirty="0">
                <a:solidFill>
                  <a:srgbClr val="000000"/>
                </a:solidFill>
                <a:effectLst/>
                <a:latin typeface="Calibri" panose="020F0502020204030204" pitchFamily="34" charset="0"/>
                <a:ea typeface="Calibri" panose="020F0502020204030204" pitchFamily="34" charset="0"/>
              </a:rPr>
              <a:t>, 2016)</a:t>
            </a:r>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5</a:t>
            </a:fld>
            <a:endParaRPr lang="fr-FR"/>
          </a:p>
        </p:txBody>
      </p:sp>
    </p:spTree>
    <p:extLst>
      <p:ext uri="{BB962C8B-B14F-4D97-AF65-F5344CB8AC3E}">
        <p14:creationId xmlns:p14="http://schemas.microsoft.com/office/powerpoint/2010/main" val="408898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Social learning: This concept is considered as a social process taking place through collective practice, rather than individually and in separate compartments (Burt et al., 2014). Social learning has the ability to generate “new knowledge, shared understanding, trust and, ultimately, collective action” (Lebel et al., 2010). </a:t>
            </a:r>
          </a:p>
          <a:p>
            <a:r>
              <a:rPr lang="en-GB" sz="1800" b="1" dirty="0">
                <a:effectLst/>
                <a:latin typeface="Calibri" panose="020F0502020204030204" pitchFamily="34" charset="0"/>
                <a:ea typeface="Calibri" panose="020F0502020204030204" pitchFamily="34" charset="0"/>
              </a:rPr>
              <a:t>some innovations can be found in marine plans’ elaboration that facilitate social learning:  the scope of the consultation that encompasses a larger audience at national and regional levels, the human and financial resources involved (also linked to the larger scope), the creation of </a:t>
            </a:r>
            <a:r>
              <a:rPr lang="en-GB" sz="1800" b="1" i="1" dirty="0">
                <a:effectLst/>
                <a:latin typeface="Calibri" panose="020F0502020204030204" pitchFamily="34" charset="0"/>
                <a:ea typeface="Calibri" panose="020F0502020204030204" pitchFamily="34" charset="0"/>
              </a:rPr>
              <a:t>ad hoc</a:t>
            </a:r>
            <a:r>
              <a:rPr lang="en-GB" sz="1800" b="1" dirty="0">
                <a:effectLst/>
                <a:latin typeface="Calibri" panose="020F0502020204030204" pitchFamily="34" charset="0"/>
                <a:ea typeface="Calibri" panose="020F0502020204030204" pitchFamily="34" charset="0"/>
              </a:rPr>
              <a:t> consultation bodies that gather key maritime stakeholders, the expertise of stakeholders actively involved in the drafting of plans (the proficiency of planners in both land and sea planning or the involvement of an external scientific team)</a:t>
            </a:r>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6</a:t>
            </a:fld>
            <a:endParaRPr lang="fr-FR"/>
          </a:p>
        </p:txBody>
      </p:sp>
    </p:spTree>
    <p:extLst>
      <p:ext uri="{BB962C8B-B14F-4D97-AF65-F5344CB8AC3E}">
        <p14:creationId xmlns:p14="http://schemas.microsoft.com/office/powerpoint/2010/main" val="221058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Sense of place, as a place-based approach, is defined as the subjective perception of people about their environment and their conscious feeling about places (Smith, 2011). </a:t>
            </a:r>
          </a:p>
          <a:p>
            <a:r>
              <a:rPr lang="en-US" dirty="0"/>
              <a:t>structure inherited from the standards of strategic land planning documents at the core of which is the definition of planning units</a:t>
            </a:r>
          </a:p>
          <a:p>
            <a:r>
              <a:rPr lang="en-US" dirty="0"/>
              <a:t>scale of stakeholders’ engagement is crucial for a good fit to social practice and for an increased relevance of planning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implementation of marine plans will inform on choices made regarding spatial fits and links to the local territory</a:t>
            </a:r>
            <a:endParaRPr lang="fr-FR" dirty="0"/>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005DB741-06E4-45D1-B828-7281918ABE0C}" type="slidenum">
              <a:rPr lang="fr-FR" smtClean="0"/>
              <a:t>7</a:t>
            </a:fld>
            <a:endParaRPr lang="fr-FR"/>
          </a:p>
        </p:txBody>
      </p:sp>
    </p:spTree>
    <p:extLst>
      <p:ext uri="{BB962C8B-B14F-4D97-AF65-F5344CB8AC3E}">
        <p14:creationId xmlns:p14="http://schemas.microsoft.com/office/powerpoint/2010/main" val="333989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37025C-A4CC-4617-B462-746FB6554A21}"/>
              </a:ext>
            </a:extLst>
          </p:cNvPr>
          <p:cNvSpPr>
            <a:spLocks noGrp="1"/>
          </p:cNvSpPr>
          <p:nvPr>
            <p:ph type="title"/>
          </p:nvPr>
        </p:nvSpPr>
        <p:spPr>
          <a:xfrm>
            <a:off x="4462942" y="2470762"/>
            <a:ext cx="6689521" cy="1325563"/>
          </a:xfrm>
          <a:prstGeom prst="rect">
            <a:avLst/>
          </a:prstGeom>
        </p:spPr>
        <p:txBody>
          <a:bodyPr/>
          <a:lstStyle/>
          <a:p>
            <a:r>
              <a:rPr lang="fr-FR"/>
              <a:t>Modifiez le style du titre</a:t>
            </a:r>
          </a:p>
        </p:txBody>
      </p:sp>
      <p:sp>
        <p:nvSpPr>
          <p:cNvPr id="4" name="Espace réservé de la date 3">
            <a:extLst>
              <a:ext uri="{FF2B5EF4-FFF2-40B4-BE49-F238E27FC236}">
                <a16:creationId xmlns:a16="http://schemas.microsoft.com/office/drawing/2014/main" id="{D423622A-B0DF-4F47-95E0-86D54A7A9B9D}"/>
              </a:ext>
            </a:extLst>
          </p:cNvPr>
          <p:cNvSpPr>
            <a:spLocks noGrp="1"/>
          </p:cNvSpPr>
          <p:nvPr>
            <p:ph type="dt" sz="half" idx="10"/>
          </p:nvPr>
        </p:nvSpPr>
        <p:spPr>
          <a:xfrm>
            <a:off x="838200" y="6356350"/>
            <a:ext cx="27432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A19C2C9F-F290-4485-A944-5A608F84A171}"/>
              </a:ext>
            </a:extLst>
          </p:cNvPr>
          <p:cNvSpPr>
            <a:spLocks noGrp="1"/>
          </p:cNvSpPr>
          <p:nvPr>
            <p:ph type="ftr" sz="quarter" idx="11"/>
          </p:nvPr>
        </p:nvSpPr>
        <p:spPr>
          <a:xfrm>
            <a:off x="4038600" y="6356350"/>
            <a:ext cx="4114800" cy="365125"/>
          </a:xfrm>
          <a:prstGeom prst="rect">
            <a:avLst/>
          </a:prstGeom>
        </p:spPr>
        <p:txBody>
          <a:bodyPr/>
          <a:lstStyle/>
          <a:p>
            <a:endParaRPr lang="fr-FR" dirty="0"/>
          </a:p>
        </p:txBody>
      </p:sp>
      <p:sp>
        <p:nvSpPr>
          <p:cNvPr id="6" name="Espace réservé du numéro de diapositive 5">
            <a:extLst>
              <a:ext uri="{FF2B5EF4-FFF2-40B4-BE49-F238E27FC236}">
                <a16:creationId xmlns:a16="http://schemas.microsoft.com/office/drawing/2014/main" id="{64524726-03A4-4B77-BE17-40691391255F}"/>
              </a:ext>
            </a:extLst>
          </p:cNvPr>
          <p:cNvSpPr>
            <a:spLocks noGrp="1"/>
          </p:cNvSpPr>
          <p:nvPr>
            <p:ph type="sldNum" sz="quarter" idx="12"/>
          </p:nvPr>
        </p:nvSpPr>
        <p:spPr>
          <a:xfrm>
            <a:off x="8610600" y="6356350"/>
            <a:ext cx="2743200" cy="365125"/>
          </a:xfrm>
          <a:prstGeom prst="rect">
            <a:avLst/>
          </a:prstGeom>
        </p:spPr>
        <p:txBody>
          <a:bodyPr/>
          <a:lstStyle/>
          <a:p>
            <a:fld id="{7E1DBD89-E688-4AF5-BD8E-87194B709107}" type="slidenum">
              <a:rPr lang="fr-FR" smtClean="0"/>
              <a:t>‹N°›</a:t>
            </a:fld>
            <a:endParaRPr lang="fr-FR"/>
          </a:p>
        </p:txBody>
      </p:sp>
    </p:spTree>
    <p:extLst>
      <p:ext uri="{BB962C8B-B14F-4D97-AF65-F5344CB8AC3E}">
        <p14:creationId xmlns:p14="http://schemas.microsoft.com/office/powerpoint/2010/main" val="173922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C4E609-28CB-4A75-AC95-5DAA31D89A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869"/>
          <a:stretch/>
        </p:blipFill>
        <p:spPr>
          <a:xfrm rot="16200000">
            <a:off x="-1675506" y="1668826"/>
            <a:ext cx="6864680" cy="3513668"/>
          </a:xfrm>
          <a:prstGeom prst="rect">
            <a:avLst/>
          </a:prstGeom>
        </p:spPr>
      </p:pic>
      <p:sp>
        <p:nvSpPr>
          <p:cNvPr id="5" name="Espace réservé du texte 4">
            <a:extLst>
              <a:ext uri="{FF2B5EF4-FFF2-40B4-BE49-F238E27FC236}">
                <a16:creationId xmlns:a16="http://schemas.microsoft.com/office/drawing/2014/main" id="{4DD8444E-98F0-458E-A313-8346ED23EAAE}"/>
              </a:ext>
            </a:extLst>
          </p:cNvPr>
          <p:cNvSpPr>
            <a:spLocks noGrp="1"/>
          </p:cNvSpPr>
          <p:nvPr>
            <p:ph type="body" sz="quarter" idx="10" hasCustomPrompt="1"/>
          </p:nvPr>
        </p:nvSpPr>
        <p:spPr>
          <a:xfrm>
            <a:off x="3832167" y="1854186"/>
            <a:ext cx="6729869" cy="872236"/>
          </a:xfrm>
          <a:prstGeom prst="rect">
            <a:avLst/>
          </a:prstGeom>
        </p:spPr>
        <p:txBody>
          <a:bodyPr/>
          <a:lstStyle>
            <a:lvl1pPr marL="0" indent="0" algn="ctr">
              <a:buNone/>
              <a:defRPr sz="4000"/>
            </a:lvl1pPr>
          </a:lstStyle>
          <a:p>
            <a:pPr lvl="0"/>
            <a:r>
              <a:rPr lang="en-US" dirty="0"/>
              <a:t> </a:t>
            </a:r>
            <a:endParaRPr lang="fr-FR" dirty="0"/>
          </a:p>
        </p:txBody>
      </p:sp>
      <p:sp>
        <p:nvSpPr>
          <p:cNvPr id="6" name="ZoneTexte 5">
            <a:extLst>
              <a:ext uri="{FF2B5EF4-FFF2-40B4-BE49-F238E27FC236}">
                <a16:creationId xmlns:a16="http://schemas.microsoft.com/office/drawing/2014/main" id="{439112BC-D3E6-4F0A-856B-C10BDA80CAF8}"/>
              </a:ext>
            </a:extLst>
          </p:cNvPr>
          <p:cNvSpPr txBox="1"/>
          <p:nvPr userDrawn="1"/>
        </p:nvSpPr>
        <p:spPr>
          <a:xfrm>
            <a:off x="3513669" y="6396335"/>
            <a:ext cx="8678331" cy="461665"/>
          </a:xfrm>
          <a:prstGeom prst="rect">
            <a:avLst/>
          </a:prstGeom>
          <a:noFill/>
        </p:spPr>
        <p:txBody>
          <a:bodyPr wrap="square" rtlCol="0">
            <a:spAutoFit/>
          </a:bodyPr>
          <a:lstStyle/>
          <a:p>
            <a:pPr algn="ctr"/>
            <a:r>
              <a:rPr lang="fr-FR" sz="1200" b="1" dirty="0">
                <a:latin typeface="Arial" panose="020B0604020202020204" pitchFamily="34" charset="0"/>
                <a:cs typeface="Arial" panose="020B0604020202020204" pitchFamily="34" charset="0"/>
              </a:rPr>
              <a:t>OCEANEXT 2024 </a:t>
            </a:r>
            <a:r>
              <a:rPr lang="fr-FR" sz="1200" b="0" dirty="0">
                <a:latin typeface="Arial" panose="020B0604020202020204" pitchFamily="34" charset="0"/>
                <a:cs typeface="Arial" panose="020B0604020202020204" pitchFamily="34" charset="0"/>
              </a:rPr>
              <a:t>- </a:t>
            </a:r>
            <a:r>
              <a:rPr lang="fr-FR" sz="1200" b="0" i="1" dirty="0">
                <a:latin typeface="Arial" panose="020B0604020202020204" pitchFamily="34" charset="0"/>
                <a:cs typeface="Arial" panose="020B0604020202020204" pitchFamily="34" charset="0"/>
              </a:rPr>
              <a:t>13</a:t>
            </a:r>
            <a:r>
              <a:rPr lang="fr-FR" sz="1200" i="1" dirty="0">
                <a:latin typeface="Arial" panose="020B0604020202020204" pitchFamily="34" charset="0"/>
                <a:cs typeface="Arial" panose="020B0604020202020204" pitchFamily="34" charset="0"/>
              </a:rPr>
              <a:t> juin 2024</a:t>
            </a:r>
          </a:p>
          <a:p>
            <a:pPr algn="ctr"/>
            <a:r>
              <a:rPr lang="fr-FR" sz="1200" b="0" i="1" dirty="0">
                <a:latin typeface="Arial" panose="020B0604020202020204" pitchFamily="34" charset="0"/>
                <a:cs typeface="Arial" panose="020B0604020202020204" pitchFamily="34" charset="0"/>
              </a:rPr>
              <a:t>Relever ensemble les défis des socio-écosystèmes maritimes et littoraux</a:t>
            </a:r>
            <a:endParaRPr lang="fr-FR" sz="1200" i="1" dirty="0">
              <a:latin typeface="Arial" panose="020B0604020202020204" pitchFamily="34" charset="0"/>
              <a:cs typeface="Arial" panose="020B0604020202020204" pitchFamily="34" charset="0"/>
            </a:endParaRPr>
          </a:p>
        </p:txBody>
      </p:sp>
      <p:sp>
        <p:nvSpPr>
          <p:cNvPr id="8" name="Espace réservé du texte 7">
            <a:extLst>
              <a:ext uri="{FF2B5EF4-FFF2-40B4-BE49-F238E27FC236}">
                <a16:creationId xmlns:a16="http://schemas.microsoft.com/office/drawing/2014/main" id="{2E8AE1F1-9B9F-4F4F-A33C-F60868E9AA31}"/>
              </a:ext>
            </a:extLst>
          </p:cNvPr>
          <p:cNvSpPr>
            <a:spLocks noGrp="1"/>
          </p:cNvSpPr>
          <p:nvPr>
            <p:ph type="body" sz="quarter" idx="11" hasCustomPrompt="1"/>
          </p:nvPr>
        </p:nvSpPr>
        <p:spPr>
          <a:xfrm>
            <a:off x="5935928" y="2754657"/>
            <a:ext cx="3833812" cy="671003"/>
          </a:xfrm>
          <a:prstGeom prst="rect">
            <a:avLst/>
          </a:prstGeom>
        </p:spPr>
        <p:txBody>
          <a:bodyPr/>
          <a:lstStyle>
            <a:lvl1pPr marL="0" indent="0" algn="ctr">
              <a:buNone/>
              <a:defRPr sz="2400">
                <a:solidFill>
                  <a:srgbClr val="2E29A0"/>
                </a:solidFill>
              </a:defRPr>
            </a:lvl1pPr>
          </a:lstStyle>
          <a:p>
            <a:pPr lvl="0"/>
            <a:r>
              <a:rPr lang="fr-FR"/>
              <a:t>Liste des auteurs</a:t>
            </a:r>
            <a:endParaRPr lang="fr-FR" dirty="0"/>
          </a:p>
        </p:txBody>
      </p:sp>
      <p:sp>
        <p:nvSpPr>
          <p:cNvPr id="10" name="Espace réservé du texte 9">
            <a:extLst>
              <a:ext uri="{FF2B5EF4-FFF2-40B4-BE49-F238E27FC236}">
                <a16:creationId xmlns:a16="http://schemas.microsoft.com/office/drawing/2014/main" id="{869676E0-AF67-4A5A-83C7-AB24D152C595}"/>
              </a:ext>
            </a:extLst>
          </p:cNvPr>
          <p:cNvSpPr>
            <a:spLocks noGrp="1"/>
          </p:cNvSpPr>
          <p:nvPr>
            <p:ph type="body" sz="quarter" idx="12" hasCustomPrompt="1"/>
          </p:nvPr>
        </p:nvSpPr>
        <p:spPr>
          <a:xfrm>
            <a:off x="6040702" y="4131579"/>
            <a:ext cx="3624263" cy="469302"/>
          </a:xfrm>
          <a:prstGeom prst="rect">
            <a:avLst/>
          </a:prstGeom>
        </p:spPr>
        <p:txBody>
          <a:bodyPr/>
          <a:lstStyle>
            <a:lvl1pPr marL="0" indent="0" algn="ctr">
              <a:buNone/>
              <a:defRPr sz="1800"/>
            </a:lvl1pPr>
          </a:lstStyle>
          <a:p>
            <a:pPr lvl="0"/>
            <a:r>
              <a:rPr lang="fr-FR" dirty="0"/>
              <a:t>Thématique</a:t>
            </a:r>
          </a:p>
        </p:txBody>
      </p:sp>
      <p:pic>
        <p:nvPicPr>
          <p:cNvPr id="4" name="Image 3">
            <a:extLst>
              <a:ext uri="{FF2B5EF4-FFF2-40B4-BE49-F238E27FC236}">
                <a16:creationId xmlns:a16="http://schemas.microsoft.com/office/drawing/2014/main" id="{2B9455ED-C259-4D61-892E-6D71308372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6374" y="69380"/>
            <a:ext cx="1162997" cy="653828"/>
          </a:xfrm>
          <a:prstGeom prst="rect">
            <a:avLst/>
          </a:prstGeom>
        </p:spPr>
      </p:pic>
      <p:pic>
        <p:nvPicPr>
          <p:cNvPr id="9" name="Image 8">
            <a:extLst>
              <a:ext uri="{FF2B5EF4-FFF2-40B4-BE49-F238E27FC236}">
                <a16:creationId xmlns:a16="http://schemas.microsoft.com/office/drawing/2014/main" id="{44F3D7A0-CCAC-4C46-89BC-B54CB3768E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9371" y="119647"/>
            <a:ext cx="1953491" cy="603561"/>
          </a:xfrm>
          <a:prstGeom prst="rect">
            <a:avLst/>
          </a:prstGeom>
        </p:spPr>
      </p:pic>
    </p:spTree>
    <p:extLst>
      <p:ext uri="{BB962C8B-B14F-4D97-AF65-F5344CB8AC3E}">
        <p14:creationId xmlns:p14="http://schemas.microsoft.com/office/powerpoint/2010/main" val="383812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258B60-393B-4050-B941-D4290F8060D6}"/>
              </a:ext>
            </a:extLst>
          </p:cNvPr>
          <p:cNvSpPr/>
          <p:nvPr userDrawn="1"/>
        </p:nvSpPr>
        <p:spPr>
          <a:xfrm>
            <a:off x="0" y="6581001"/>
            <a:ext cx="12192000" cy="276999"/>
          </a:xfrm>
          <a:prstGeom prst="rect">
            <a:avLst/>
          </a:prstGeom>
          <a:blipFill dpi="0" rotWithShape="1">
            <a:blip r:embed="rId2">
              <a:alphaModFix amt="18000"/>
              <a:extLst>
                <a:ext uri="{28A0092B-C50C-407E-A947-70E740481C1C}">
                  <a14:useLocalDpi xmlns:a14="http://schemas.microsoft.com/office/drawing/2010/main" val="0"/>
                </a:ext>
              </a:extLst>
            </a:blip>
            <a:srcRect/>
            <a:stretch>
              <a:fillRect t="-77248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12" name="ZoneTexte 11">
            <a:extLst>
              <a:ext uri="{FF2B5EF4-FFF2-40B4-BE49-F238E27FC236}">
                <a16:creationId xmlns:a16="http://schemas.microsoft.com/office/drawing/2014/main" id="{9FD7C668-7B25-4218-B344-C87AE4D3D0F8}"/>
              </a:ext>
            </a:extLst>
          </p:cNvPr>
          <p:cNvSpPr txBox="1"/>
          <p:nvPr userDrawn="1"/>
        </p:nvSpPr>
        <p:spPr>
          <a:xfrm>
            <a:off x="1756834" y="6581001"/>
            <a:ext cx="8678331" cy="276999"/>
          </a:xfrm>
          <a:prstGeom prst="rect">
            <a:avLst/>
          </a:prstGeom>
          <a:noFill/>
        </p:spPr>
        <p:txBody>
          <a:bodyPr wrap="square" rtlCol="0">
            <a:spAutoFit/>
          </a:bodyPr>
          <a:lstStyle/>
          <a:p>
            <a:pPr algn="ctr"/>
            <a:r>
              <a:rPr lang="fr-FR" sz="1200" b="1" dirty="0">
                <a:solidFill>
                  <a:schemeClr val="tx1"/>
                </a:solidFill>
                <a:latin typeface="Arial" panose="020B0604020202020204" pitchFamily="34" charset="0"/>
                <a:cs typeface="Arial" panose="020B0604020202020204" pitchFamily="34" charset="0"/>
              </a:rPr>
              <a:t>OCEANEXT 2024 </a:t>
            </a:r>
            <a:r>
              <a:rPr lang="fr-FR" sz="1200" b="0" dirty="0">
                <a:solidFill>
                  <a:schemeClr val="tx1"/>
                </a:solidFill>
                <a:latin typeface="Arial" panose="020B0604020202020204" pitchFamily="34" charset="0"/>
                <a:cs typeface="Arial" panose="020B0604020202020204" pitchFamily="34" charset="0"/>
              </a:rPr>
              <a:t>- </a:t>
            </a:r>
            <a:r>
              <a:rPr lang="fr-FR" sz="1200" b="0" i="1" dirty="0">
                <a:solidFill>
                  <a:schemeClr val="tx1"/>
                </a:solidFill>
                <a:latin typeface="Arial" panose="020B0604020202020204" pitchFamily="34" charset="0"/>
                <a:cs typeface="Arial" panose="020B0604020202020204" pitchFamily="34" charset="0"/>
              </a:rPr>
              <a:t>13</a:t>
            </a:r>
            <a:r>
              <a:rPr lang="fr-FR" sz="1200" i="1" dirty="0">
                <a:solidFill>
                  <a:schemeClr val="tx1"/>
                </a:solidFill>
                <a:latin typeface="Arial" panose="020B0604020202020204" pitchFamily="34" charset="0"/>
                <a:cs typeface="Arial" panose="020B0604020202020204" pitchFamily="34" charset="0"/>
              </a:rPr>
              <a:t> juin 2024</a:t>
            </a:r>
          </a:p>
        </p:txBody>
      </p:sp>
      <p:sp>
        <p:nvSpPr>
          <p:cNvPr id="13" name="Rectangle 12">
            <a:extLst>
              <a:ext uri="{FF2B5EF4-FFF2-40B4-BE49-F238E27FC236}">
                <a16:creationId xmlns:a16="http://schemas.microsoft.com/office/drawing/2014/main" id="{2C51E19F-D9C9-449F-9446-CC5080296E81}"/>
              </a:ext>
            </a:extLst>
          </p:cNvPr>
          <p:cNvSpPr/>
          <p:nvPr userDrawn="1"/>
        </p:nvSpPr>
        <p:spPr>
          <a:xfrm>
            <a:off x="0" y="0"/>
            <a:ext cx="12192000" cy="729842"/>
          </a:xfrm>
          <a:prstGeom prst="rect">
            <a:avLst/>
          </a:prstGeom>
          <a:solidFill>
            <a:srgbClr val="2E2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B2084EC1-E0B5-4AB9-B6EC-D0D238DD2743}"/>
              </a:ext>
            </a:extLst>
          </p:cNvPr>
          <p:cNvSpPr>
            <a:spLocks noGrp="1"/>
          </p:cNvSpPr>
          <p:nvPr>
            <p:ph type="body" sz="quarter" idx="10" hasCustomPrompt="1"/>
          </p:nvPr>
        </p:nvSpPr>
        <p:spPr>
          <a:xfrm>
            <a:off x="756406" y="117271"/>
            <a:ext cx="10679185" cy="495300"/>
          </a:xfrm>
          <a:prstGeom prst="rect">
            <a:avLst/>
          </a:prstGeom>
        </p:spPr>
        <p:txBody>
          <a:bodyPr/>
          <a:lstStyle>
            <a:lvl1pPr marL="0" indent="0" algn="ctr">
              <a:buNone/>
              <a:defRPr>
                <a:solidFill>
                  <a:schemeClr val="bg1"/>
                </a:solidFill>
              </a:defRPr>
            </a:lvl1pPr>
          </a:lstStyle>
          <a:p>
            <a:pPr lvl="0"/>
            <a:r>
              <a:rPr lang="fr-FR" dirty="0"/>
              <a:t>Introduction</a:t>
            </a:r>
          </a:p>
        </p:txBody>
      </p:sp>
    </p:spTree>
    <p:extLst>
      <p:ext uri="{BB962C8B-B14F-4D97-AF65-F5344CB8AC3E}">
        <p14:creationId xmlns:p14="http://schemas.microsoft.com/office/powerpoint/2010/main" val="1252122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95FEB1-0204-4AE8-8A4D-BB6A8C84A5F2}"/>
              </a:ext>
            </a:extLst>
          </p:cNvPr>
          <p:cNvSpPr/>
          <p:nvPr userDrawn="1"/>
        </p:nvSpPr>
        <p:spPr>
          <a:xfrm>
            <a:off x="0" y="6581001"/>
            <a:ext cx="12192000" cy="276999"/>
          </a:xfrm>
          <a:prstGeom prst="rect">
            <a:avLst/>
          </a:prstGeom>
          <a:blipFill dpi="0" rotWithShape="1">
            <a:blip r:embed="rId2">
              <a:alphaModFix amt="18000"/>
              <a:extLst>
                <a:ext uri="{28A0092B-C50C-407E-A947-70E740481C1C}">
                  <a14:useLocalDpi xmlns:a14="http://schemas.microsoft.com/office/drawing/2010/main" val="0"/>
                </a:ext>
              </a:extLst>
            </a:blip>
            <a:srcRect/>
            <a:stretch>
              <a:fillRect t="-77248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12" name="ZoneTexte 11">
            <a:extLst>
              <a:ext uri="{FF2B5EF4-FFF2-40B4-BE49-F238E27FC236}">
                <a16:creationId xmlns:a16="http://schemas.microsoft.com/office/drawing/2014/main" id="{9FD7C668-7B25-4218-B344-C87AE4D3D0F8}"/>
              </a:ext>
            </a:extLst>
          </p:cNvPr>
          <p:cNvSpPr txBox="1"/>
          <p:nvPr userDrawn="1"/>
        </p:nvSpPr>
        <p:spPr>
          <a:xfrm>
            <a:off x="1756834" y="6581001"/>
            <a:ext cx="8678331" cy="276999"/>
          </a:xfrm>
          <a:prstGeom prst="rect">
            <a:avLst/>
          </a:prstGeom>
          <a:noFill/>
        </p:spPr>
        <p:txBody>
          <a:bodyPr wrap="square" rtlCol="0">
            <a:spAutoFit/>
          </a:bodyPr>
          <a:lstStyle/>
          <a:p>
            <a:pPr algn="ctr"/>
            <a:r>
              <a:rPr lang="fr-FR" sz="1200" b="1" dirty="0">
                <a:solidFill>
                  <a:schemeClr val="tx1"/>
                </a:solidFill>
                <a:latin typeface="Arial" panose="020B0604020202020204" pitchFamily="34" charset="0"/>
                <a:cs typeface="Arial" panose="020B0604020202020204" pitchFamily="34" charset="0"/>
              </a:rPr>
              <a:t>OCEANEXT 2024 </a:t>
            </a:r>
            <a:r>
              <a:rPr lang="fr-FR" sz="1200" b="0" dirty="0">
                <a:solidFill>
                  <a:schemeClr val="tx1"/>
                </a:solidFill>
                <a:latin typeface="Arial" panose="020B0604020202020204" pitchFamily="34" charset="0"/>
                <a:cs typeface="Arial" panose="020B0604020202020204" pitchFamily="34" charset="0"/>
              </a:rPr>
              <a:t>- </a:t>
            </a:r>
            <a:r>
              <a:rPr lang="fr-FR" sz="1200" b="0" i="1" dirty="0">
                <a:solidFill>
                  <a:schemeClr val="tx1"/>
                </a:solidFill>
                <a:latin typeface="Arial" panose="020B0604020202020204" pitchFamily="34" charset="0"/>
                <a:cs typeface="Arial" panose="020B0604020202020204" pitchFamily="34" charset="0"/>
              </a:rPr>
              <a:t>13</a:t>
            </a:r>
            <a:r>
              <a:rPr lang="fr-FR" sz="1200" i="1" dirty="0">
                <a:solidFill>
                  <a:schemeClr val="tx1"/>
                </a:solidFill>
                <a:latin typeface="Arial" panose="020B0604020202020204" pitchFamily="34" charset="0"/>
                <a:cs typeface="Arial" panose="020B0604020202020204" pitchFamily="34" charset="0"/>
              </a:rPr>
              <a:t> juin 2024</a:t>
            </a:r>
          </a:p>
        </p:txBody>
      </p:sp>
      <p:sp>
        <p:nvSpPr>
          <p:cNvPr id="13" name="Rectangle 12">
            <a:extLst>
              <a:ext uri="{FF2B5EF4-FFF2-40B4-BE49-F238E27FC236}">
                <a16:creationId xmlns:a16="http://schemas.microsoft.com/office/drawing/2014/main" id="{2C51E19F-D9C9-449F-9446-CC5080296E81}"/>
              </a:ext>
            </a:extLst>
          </p:cNvPr>
          <p:cNvSpPr/>
          <p:nvPr userDrawn="1"/>
        </p:nvSpPr>
        <p:spPr>
          <a:xfrm>
            <a:off x="0" y="0"/>
            <a:ext cx="12192000" cy="729842"/>
          </a:xfrm>
          <a:prstGeom prst="rect">
            <a:avLst/>
          </a:prstGeom>
          <a:solidFill>
            <a:srgbClr val="2E2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B2084EC1-E0B5-4AB9-B6EC-D0D238DD2743}"/>
              </a:ext>
            </a:extLst>
          </p:cNvPr>
          <p:cNvSpPr>
            <a:spLocks noGrp="1"/>
          </p:cNvSpPr>
          <p:nvPr>
            <p:ph type="body" sz="quarter" idx="10" hasCustomPrompt="1"/>
          </p:nvPr>
        </p:nvSpPr>
        <p:spPr>
          <a:xfrm>
            <a:off x="756406" y="117271"/>
            <a:ext cx="10679185" cy="495300"/>
          </a:xfrm>
          <a:prstGeom prst="rect">
            <a:avLst/>
          </a:prstGeom>
        </p:spPr>
        <p:txBody>
          <a:bodyPr/>
          <a:lstStyle>
            <a:lvl1pPr marL="0" indent="0" algn="ctr">
              <a:buNone/>
              <a:defRPr>
                <a:solidFill>
                  <a:schemeClr val="bg1"/>
                </a:solidFill>
              </a:defRPr>
            </a:lvl1pPr>
          </a:lstStyle>
          <a:p>
            <a:pPr lvl="0"/>
            <a:r>
              <a:rPr lang="fr-FR" dirty="0"/>
              <a:t>Contexte générale</a:t>
            </a:r>
          </a:p>
        </p:txBody>
      </p:sp>
    </p:spTree>
    <p:extLst>
      <p:ext uri="{BB962C8B-B14F-4D97-AF65-F5344CB8AC3E}">
        <p14:creationId xmlns:p14="http://schemas.microsoft.com/office/powerpoint/2010/main" val="102274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DC522B-AB6C-43AD-82A2-EC9FF352F7DA}"/>
              </a:ext>
            </a:extLst>
          </p:cNvPr>
          <p:cNvSpPr/>
          <p:nvPr userDrawn="1"/>
        </p:nvSpPr>
        <p:spPr>
          <a:xfrm>
            <a:off x="0" y="6581001"/>
            <a:ext cx="12192000" cy="276999"/>
          </a:xfrm>
          <a:prstGeom prst="rect">
            <a:avLst/>
          </a:prstGeom>
          <a:blipFill dpi="0" rotWithShape="1">
            <a:blip r:embed="rId2">
              <a:alphaModFix amt="18000"/>
              <a:extLst>
                <a:ext uri="{28A0092B-C50C-407E-A947-70E740481C1C}">
                  <a14:useLocalDpi xmlns:a14="http://schemas.microsoft.com/office/drawing/2010/main" val="0"/>
                </a:ext>
              </a:extLst>
            </a:blip>
            <a:srcRect/>
            <a:stretch>
              <a:fillRect t="-77248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12" name="ZoneTexte 11">
            <a:extLst>
              <a:ext uri="{FF2B5EF4-FFF2-40B4-BE49-F238E27FC236}">
                <a16:creationId xmlns:a16="http://schemas.microsoft.com/office/drawing/2014/main" id="{9FD7C668-7B25-4218-B344-C87AE4D3D0F8}"/>
              </a:ext>
            </a:extLst>
          </p:cNvPr>
          <p:cNvSpPr txBox="1"/>
          <p:nvPr userDrawn="1"/>
        </p:nvSpPr>
        <p:spPr>
          <a:xfrm>
            <a:off x="1756834" y="6581001"/>
            <a:ext cx="8678331" cy="276999"/>
          </a:xfrm>
          <a:prstGeom prst="rect">
            <a:avLst/>
          </a:prstGeom>
          <a:noFill/>
        </p:spPr>
        <p:txBody>
          <a:bodyPr wrap="square" rtlCol="0">
            <a:spAutoFit/>
          </a:bodyPr>
          <a:lstStyle/>
          <a:p>
            <a:pPr algn="ctr"/>
            <a:r>
              <a:rPr lang="fr-FR" sz="1200" b="1" dirty="0">
                <a:solidFill>
                  <a:schemeClr val="tx1"/>
                </a:solidFill>
                <a:latin typeface="Arial" panose="020B0604020202020204" pitchFamily="34" charset="0"/>
                <a:cs typeface="Arial" panose="020B0604020202020204" pitchFamily="34" charset="0"/>
              </a:rPr>
              <a:t>OCEANEXT 2024 </a:t>
            </a:r>
            <a:r>
              <a:rPr lang="fr-FR" sz="1200" b="0" dirty="0">
                <a:solidFill>
                  <a:schemeClr val="tx1"/>
                </a:solidFill>
                <a:latin typeface="Arial" panose="020B0604020202020204" pitchFamily="34" charset="0"/>
                <a:cs typeface="Arial" panose="020B0604020202020204" pitchFamily="34" charset="0"/>
              </a:rPr>
              <a:t>- </a:t>
            </a:r>
            <a:r>
              <a:rPr lang="fr-FR" sz="1200" b="0" i="1" dirty="0">
                <a:solidFill>
                  <a:schemeClr val="tx1"/>
                </a:solidFill>
                <a:latin typeface="Arial" panose="020B0604020202020204" pitchFamily="34" charset="0"/>
                <a:cs typeface="Arial" panose="020B0604020202020204" pitchFamily="34" charset="0"/>
              </a:rPr>
              <a:t>13</a:t>
            </a:r>
            <a:r>
              <a:rPr lang="fr-FR" sz="1200" i="1" dirty="0">
                <a:solidFill>
                  <a:schemeClr val="tx1"/>
                </a:solidFill>
                <a:latin typeface="Arial" panose="020B0604020202020204" pitchFamily="34" charset="0"/>
                <a:cs typeface="Arial" panose="020B0604020202020204" pitchFamily="34" charset="0"/>
              </a:rPr>
              <a:t> juin 2024</a:t>
            </a:r>
          </a:p>
        </p:txBody>
      </p:sp>
      <p:sp>
        <p:nvSpPr>
          <p:cNvPr id="13" name="Rectangle 12">
            <a:extLst>
              <a:ext uri="{FF2B5EF4-FFF2-40B4-BE49-F238E27FC236}">
                <a16:creationId xmlns:a16="http://schemas.microsoft.com/office/drawing/2014/main" id="{2C51E19F-D9C9-449F-9446-CC5080296E81}"/>
              </a:ext>
            </a:extLst>
          </p:cNvPr>
          <p:cNvSpPr/>
          <p:nvPr userDrawn="1"/>
        </p:nvSpPr>
        <p:spPr>
          <a:xfrm>
            <a:off x="0" y="0"/>
            <a:ext cx="12192000" cy="729842"/>
          </a:xfrm>
          <a:prstGeom prst="rect">
            <a:avLst/>
          </a:prstGeom>
          <a:solidFill>
            <a:srgbClr val="2E2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B2084EC1-E0B5-4AB9-B6EC-D0D238DD2743}"/>
              </a:ext>
            </a:extLst>
          </p:cNvPr>
          <p:cNvSpPr>
            <a:spLocks noGrp="1"/>
          </p:cNvSpPr>
          <p:nvPr>
            <p:ph type="body" sz="quarter" idx="10" hasCustomPrompt="1"/>
          </p:nvPr>
        </p:nvSpPr>
        <p:spPr>
          <a:xfrm>
            <a:off x="756406" y="117271"/>
            <a:ext cx="10679185" cy="495300"/>
          </a:xfrm>
          <a:prstGeom prst="rect">
            <a:avLst/>
          </a:prstGeom>
        </p:spPr>
        <p:txBody>
          <a:bodyPr/>
          <a:lstStyle>
            <a:lvl1pPr marL="0" indent="0" algn="ctr">
              <a:buNone/>
              <a:defRPr>
                <a:solidFill>
                  <a:schemeClr val="bg1"/>
                </a:solidFill>
              </a:defRPr>
            </a:lvl1pPr>
          </a:lstStyle>
          <a:p>
            <a:pPr lvl="0"/>
            <a:r>
              <a:rPr lang="fr-FR" dirty="0"/>
              <a:t>Résultats</a:t>
            </a:r>
          </a:p>
        </p:txBody>
      </p:sp>
    </p:spTree>
    <p:extLst>
      <p:ext uri="{BB962C8B-B14F-4D97-AF65-F5344CB8AC3E}">
        <p14:creationId xmlns:p14="http://schemas.microsoft.com/office/powerpoint/2010/main" val="373677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55F4A3-EA71-4C49-AE65-65DD39F15094}"/>
              </a:ext>
            </a:extLst>
          </p:cNvPr>
          <p:cNvSpPr/>
          <p:nvPr userDrawn="1"/>
        </p:nvSpPr>
        <p:spPr>
          <a:xfrm>
            <a:off x="0" y="6581001"/>
            <a:ext cx="12192000" cy="276999"/>
          </a:xfrm>
          <a:prstGeom prst="rect">
            <a:avLst/>
          </a:prstGeom>
          <a:blipFill dpi="0" rotWithShape="1">
            <a:blip r:embed="rId2">
              <a:alphaModFix amt="18000"/>
              <a:extLst>
                <a:ext uri="{28A0092B-C50C-407E-A947-70E740481C1C}">
                  <a14:useLocalDpi xmlns:a14="http://schemas.microsoft.com/office/drawing/2010/main" val="0"/>
                </a:ext>
              </a:extLst>
            </a:blip>
            <a:srcRect/>
            <a:stretch>
              <a:fillRect t="-77248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12" name="ZoneTexte 11">
            <a:extLst>
              <a:ext uri="{FF2B5EF4-FFF2-40B4-BE49-F238E27FC236}">
                <a16:creationId xmlns:a16="http://schemas.microsoft.com/office/drawing/2014/main" id="{9FD7C668-7B25-4218-B344-C87AE4D3D0F8}"/>
              </a:ext>
            </a:extLst>
          </p:cNvPr>
          <p:cNvSpPr txBox="1"/>
          <p:nvPr userDrawn="1"/>
        </p:nvSpPr>
        <p:spPr>
          <a:xfrm>
            <a:off x="1756834" y="6581001"/>
            <a:ext cx="8678331" cy="276999"/>
          </a:xfrm>
          <a:prstGeom prst="rect">
            <a:avLst/>
          </a:prstGeom>
          <a:noFill/>
        </p:spPr>
        <p:txBody>
          <a:bodyPr wrap="square" rtlCol="0">
            <a:spAutoFit/>
          </a:bodyPr>
          <a:lstStyle/>
          <a:p>
            <a:pPr algn="ctr"/>
            <a:r>
              <a:rPr lang="fr-FR" sz="1200" b="1" dirty="0">
                <a:solidFill>
                  <a:schemeClr val="tx1"/>
                </a:solidFill>
                <a:latin typeface="Arial" panose="020B0604020202020204" pitchFamily="34" charset="0"/>
                <a:cs typeface="Arial" panose="020B0604020202020204" pitchFamily="34" charset="0"/>
              </a:rPr>
              <a:t>OCEANEXT 2024 </a:t>
            </a:r>
            <a:r>
              <a:rPr lang="fr-FR" sz="1200" b="0" dirty="0">
                <a:solidFill>
                  <a:schemeClr val="tx1"/>
                </a:solidFill>
                <a:latin typeface="Arial" panose="020B0604020202020204" pitchFamily="34" charset="0"/>
                <a:cs typeface="Arial" panose="020B0604020202020204" pitchFamily="34" charset="0"/>
              </a:rPr>
              <a:t>- </a:t>
            </a:r>
            <a:r>
              <a:rPr lang="fr-FR" sz="1200" b="0" i="1" dirty="0">
                <a:solidFill>
                  <a:schemeClr val="tx1"/>
                </a:solidFill>
                <a:latin typeface="Arial" panose="020B0604020202020204" pitchFamily="34" charset="0"/>
                <a:cs typeface="Arial" panose="020B0604020202020204" pitchFamily="34" charset="0"/>
              </a:rPr>
              <a:t>13</a:t>
            </a:r>
            <a:r>
              <a:rPr lang="fr-FR" sz="1200" i="1" dirty="0">
                <a:solidFill>
                  <a:schemeClr val="tx1"/>
                </a:solidFill>
                <a:latin typeface="Arial" panose="020B0604020202020204" pitchFamily="34" charset="0"/>
                <a:cs typeface="Arial" panose="020B0604020202020204" pitchFamily="34" charset="0"/>
              </a:rPr>
              <a:t> juin 2024</a:t>
            </a:r>
          </a:p>
        </p:txBody>
      </p:sp>
      <p:sp>
        <p:nvSpPr>
          <p:cNvPr id="13" name="Rectangle 12">
            <a:extLst>
              <a:ext uri="{FF2B5EF4-FFF2-40B4-BE49-F238E27FC236}">
                <a16:creationId xmlns:a16="http://schemas.microsoft.com/office/drawing/2014/main" id="{2C51E19F-D9C9-449F-9446-CC5080296E81}"/>
              </a:ext>
            </a:extLst>
          </p:cNvPr>
          <p:cNvSpPr/>
          <p:nvPr userDrawn="1"/>
        </p:nvSpPr>
        <p:spPr>
          <a:xfrm>
            <a:off x="0" y="0"/>
            <a:ext cx="12192000" cy="729842"/>
          </a:xfrm>
          <a:prstGeom prst="rect">
            <a:avLst/>
          </a:prstGeom>
          <a:solidFill>
            <a:srgbClr val="2E2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B2084EC1-E0B5-4AB9-B6EC-D0D238DD2743}"/>
              </a:ext>
            </a:extLst>
          </p:cNvPr>
          <p:cNvSpPr>
            <a:spLocks noGrp="1"/>
          </p:cNvSpPr>
          <p:nvPr>
            <p:ph type="body" sz="quarter" idx="10" hasCustomPrompt="1"/>
          </p:nvPr>
        </p:nvSpPr>
        <p:spPr>
          <a:xfrm>
            <a:off x="756406" y="117271"/>
            <a:ext cx="10679185" cy="495300"/>
          </a:xfrm>
          <a:prstGeom prst="rect">
            <a:avLst/>
          </a:prstGeom>
        </p:spPr>
        <p:txBody>
          <a:bodyPr/>
          <a:lstStyle>
            <a:lvl1pPr marL="0" indent="0" algn="ctr">
              <a:buNone/>
              <a:defRPr>
                <a:solidFill>
                  <a:schemeClr val="bg1"/>
                </a:solidFill>
              </a:defRPr>
            </a:lvl1pPr>
          </a:lstStyle>
          <a:p>
            <a:pPr lvl="0"/>
            <a:r>
              <a:rPr lang="fr-FR" dirty="0"/>
              <a:t>Ouvertures/pistes</a:t>
            </a:r>
          </a:p>
        </p:txBody>
      </p:sp>
    </p:spTree>
    <p:extLst>
      <p:ext uri="{BB962C8B-B14F-4D97-AF65-F5344CB8AC3E}">
        <p14:creationId xmlns:p14="http://schemas.microsoft.com/office/powerpoint/2010/main" val="78557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3BCB90-2B70-460D-AF7E-F29DBE41FE67}"/>
              </a:ext>
            </a:extLst>
          </p:cNvPr>
          <p:cNvSpPr/>
          <p:nvPr userDrawn="1"/>
        </p:nvSpPr>
        <p:spPr>
          <a:xfrm>
            <a:off x="0" y="6581001"/>
            <a:ext cx="12192000" cy="276999"/>
          </a:xfrm>
          <a:prstGeom prst="rect">
            <a:avLst/>
          </a:prstGeom>
          <a:blipFill dpi="0" rotWithShape="1">
            <a:blip r:embed="rId2">
              <a:alphaModFix amt="18000"/>
              <a:extLst>
                <a:ext uri="{28A0092B-C50C-407E-A947-70E740481C1C}">
                  <a14:useLocalDpi xmlns:a14="http://schemas.microsoft.com/office/drawing/2010/main" val="0"/>
                </a:ext>
              </a:extLst>
            </a:blip>
            <a:srcRect/>
            <a:stretch>
              <a:fillRect t="-77248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12" name="ZoneTexte 11">
            <a:extLst>
              <a:ext uri="{FF2B5EF4-FFF2-40B4-BE49-F238E27FC236}">
                <a16:creationId xmlns:a16="http://schemas.microsoft.com/office/drawing/2014/main" id="{9FD7C668-7B25-4218-B344-C87AE4D3D0F8}"/>
              </a:ext>
            </a:extLst>
          </p:cNvPr>
          <p:cNvSpPr txBox="1"/>
          <p:nvPr userDrawn="1"/>
        </p:nvSpPr>
        <p:spPr>
          <a:xfrm>
            <a:off x="1756834" y="6581001"/>
            <a:ext cx="8678331" cy="276999"/>
          </a:xfrm>
          <a:prstGeom prst="rect">
            <a:avLst/>
          </a:prstGeom>
          <a:noFill/>
        </p:spPr>
        <p:txBody>
          <a:bodyPr wrap="square" rtlCol="0">
            <a:spAutoFit/>
          </a:bodyPr>
          <a:lstStyle/>
          <a:p>
            <a:pPr algn="ctr"/>
            <a:r>
              <a:rPr lang="fr-FR" sz="1200" b="1" dirty="0">
                <a:solidFill>
                  <a:schemeClr val="tx1"/>
                </a:solidFill>
                <a:latin typeface="Arial" panose="020B0604020202020204" pitchFamily="34" charset="0"/>
                <a:cs typeface="Arial" panose="020B0604020202020204" pitchFamily="34" charset="0"/>
              </a:rPr>
              <a:t>OCEANEXT 2024 </a:t>
            </a:r>
            <a:r>
              <a:rPr lang="fr-FR" sz="1200" b="0" dirty="0">
                <a:solidFill>
                  <a:schemeClr val="tx1"/>
                </a:solidFill>
                <a:latin typeface="Arial" panose="020B0604020202020204" pitchFamily="34" charset="0"/>
                <a:cs typeface="Arial" panose="020B0604020202020204" pitchFamily="34" charset="0"/>
              </a:rPr>
              <a:t>- </a:t>
            </a:r>
            <a:r>
              <a:rPr lang="fr-FR" sz="1200" b="0" i="1" dirty="0">
                <a:solidFill>
                  <a:schemeClr val="tx1"/>
                </a:solidFill>
                <a:latin typeface="Arial" panose="020B0604020202020204" pitchFamily="34" charset="0"/>
                <a:cs typeface="Arial" panose="020B0604020202020204" pitchFamily="34" charset="0"/>
              </a:rPr>
              <a:t>13</a:t>
            </a:r>
            <a:r>
              <a:rPr lang="fr-FR" sz="1200" i="1" dirty="0">
                <a:solidFill>
                  <a:schemeClr val="tx1"/>
                </a:solidFill>
                <a:latin typeface="Arial" panose="020B0604020202020204" pitchFamily="34" charset="0"/>
                <a:cs typeface="Arial" panose="020B0604020202020204" pitchFamily="34" charset="0"/>
              </a:rPr>
              <a:t> juin 2024</a:t>
            </a:r>
          </a:p>
        </p:txBody>
      </p:sp>
      <p:sp>
        <p:nvSpPr>
          <p:cNvPr id="13" name="Rectangle 12">
            <a:extLst>
              <a:ext uri="{FF2B5EF4-FFF2-40B4-BE49-F238E27FC236}">
                <a16:creationId xmlns:a16="http://schemas.microsoft.com/office/drawing/2014/main" id="{2C51E19F-D9C9-449F-9446-CC5080296E81}"/>
              </a:ext>
            </a:extLst>
          </p:cNvPr>
          <p:cNvSpPr/>
          <p:nvPr userDrawn="1"/>
        </p:nvSpPr>
        <p:spPr>
          <a:xfrm>
            <a:off x="0" y="0"/>
            <a:ext cx="12192000" cy="729842"/>
          </a:xfrm>
          <a:prstGeom prst="rect">
            <a:avLst/>
          </a:prstGeom>
          <a:solidFill>
            <a:srgbClr val="2E29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B2084EC1-E0B5-4AB9-B6EC-D0D238DD2743}"/>
              </a:ext>
            </a:extLst>
          </p:cNvPr>
          <p:cNvSpPr>
            <a:spLocks noGrp="1"/>
          </p:cNvSpPr>
          <p:nvPr>
            <p:ph type="body" sz="quarter" idx="10" hasCustomPrompt="1"/>
          </p:nvPr>
        </p:nvSpPr>
        <p:spPr>
          <a:xfrm>
            <a:off x="756406" y="117271"/>
            <a:ext cx="10679185" cy="495300"/>
          </a:xfrm>
          <a:prstGeom prst="rect">
            <a:avLst/>
          </a:prstGeom>
        </p:spPr>
        <p:txBody>
          <a:bodyPr/>
          <a:lstStyle>
            <a:lvl1pPr marL="0" indent="0" algn="ctr">
              <a:buNone/>
              <a:defRPr>
                <a:solidFill>
                  <a:schemeClr val="bg1"/>
                </a:solidFill>
              </a:defRPr>
            </a:lvl1pPr>
          </a:lstStyle>
          <a:p>
            <a:pPr lvl="0"/>
            <a:r>
              <a:rPr lang="fr-FR" dirty="0"/>
              <a:t>Autres résultats (si besoin)</a:t>
            </a:r>
          </a:p>
        </p:txBody>
      </p:sp>
    </p:spTree>
    <p:extLst>
      <p:ext uri="{BB962C8B-B14F-4D97-AF65-F5344CB8AC3E}">
        <p14:creationId xmlns:p14="http://schemas.microsoft.com/office/powerpoint/2010/main" val="243908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977386"/>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49" r:id="rId3"/>
    <p:sldLayoutId id="2147483662" r:id="rId4"/>
    <p:sldLayoutId id="2147483663" r:id="rId5"/>
    <p:sldLayoutId id="2147483664" r:id="rId6"/>
    <p:sldLayoutId id="214748366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03909508-7D93-48E3-8BAC-D59302A36D80}"/>
              </a:ext>
            </a:extLst>
          </p:cNvPr>
          <p:cNvSpPr>
            <a:spLocks noGrp="1"/>
          </p:cNvSpPr>
          <p:nvPr>
            <p:ph type="body" sz="quarter" idx="10" hasCustomPrompt="1"/>
          </p:nvPr>
        </p:nvSpPr>
        <p:spPr>
          <a:xfrm>
            <a:off x="3832167" y="1737808"/>
            <a:ext cx="8055033" cy="2407100"/>
          </a:xfrm>
          <a:prstGeom prst="rect">
            <a:avLst/>
          </a:prstGeom>
        </p:spPr>
        <p:txBody>
          <a:bodyPr/>
          <a:lstStyle>
            <a:lvl1pPr marL="0" indent="0" algn="ctr">
              <a:buNone/>
              <a:defRPr sz="4000"/>
            </a:lvl1pPr>
          </a:lstStyle>
          <a:p>
            <a:pPr lvl="0"/>
            <a:r>
              <a:rPr lang="en-US" dirty="0"/>
              <a:t> Marine Spatial Planning: an opportunity for transformative practice through the hybridization of land-sea planning traditions?</a:t>
            </a:r>
            <a:endParaRPr lang="fr-FR" dirty="0"/>
          </a:p>
        </p:txBody>
      </p:sp>
      <p:sp>
        <p:nvSpPr>
          <p:cNvPr id="9" name="Espace réservé du texte 7">
            <a:extLst>
              <a:ext uri="{FF2B5EF4-FFF2-40B4-BE49-F238E27FC236}">
                <a16:creationId xmlns:a16="http://schemas.microsoft.com/office/drawing/2014/main" id="{406F078C-99D8-4920-91CF-0C3159340437}"/>
              </a:ext>
            </a:extLst>
          </p:cNvPr>
          <p:cNvSpPr>
            <a:spLocks noGrp="1"/>
          </p:cNvSpPr>
          <p:nvPr>
            <p:ph type="body" sz="quarter" idx="11" hasCustomPrompt="1"/>
          </p:nvPr>
        </p:nvSpPr>
        <p:spPr>
          <a:xfrm>
            <a:off x="3832167" y="4209384"/>
            <a:ext cx="8055033" cy="671003"/>
          </a:xfrm>
          <a:prstGeom prst="rect">
            <a:avLst/>
          </a:prstGeom>
        </p:spPr>
        <p:txBody>
          <a:bodyPr/>
          <a:lstStyle>
            <a:lvl1pPr marL="0" indent="0" algn="ctr">
              <a:buNone/>
              <a:defRPr sz="2400">
                <a:solidFill>
                  <a:srgbClr val="2E29A0"/>
                </a:solidFill>
              </a:defRPr>
            </a:lvl1pPr>
          </a:lstStyle>
          <a:p>
            <a:pPr lvl="0"/>
            <a:r>
              <a:rPr lang="fr-FR" dirty="0"/>
              <a:t>Céline Jacob, Olivier </a:t>
            </a:r>
            <a:r>
              <a:rPr lang="fr-FR" dirty="0" err="1"/>
              <a:t>Laroussinie</a:t>
            </a:r>
            <a:r>
              <a:rPr lang="fr-FR" dirty="0"/>
              <a:t>, Andrea </a:t>
            </a:r>
            <a:r>
              <a:rPr lang="fr-FR" dirty="0" err="1"/>
              <a:t>Barbanti</a:t>
            </a:r>
            <a:r>
              <a:rPr lang="fr-FR" dirty="0"/>
              <a:t>, Fabio Carella, Emiliano </a:t>
            </a:r>
            <a:r>
              <a:rPr lang="fr-FR" dirty="0" err="1"/>
              <a:t>Ramieri</a:t>
            </a:r>
            <a:r>
              <a:rPr lang="fr-FR" dirty="0"/>
              <a:t>, Martina </a:t>
            </a:r>
            <a:r>
              <a:rPr lang="fr-FR" dirty="0" err="1"/>
              <a:t>Bocci</a:t>
            </a:r>
            <a:r>
              <a:rPr lang="fr-FR" dirty="0"/>
              <a:t>, Holly </a:t>
            </a:r>
            <a:r>
              <a:rPr lang="fr-FR" dirty="0" err="1"/>
              <a:t>Niner</a:t>
            </a:r>
            <a:r>
              <a:rPr lang="fr-FR" dirty="0"/>
              <a:t>, Elisa </a:t>
            </a:r>
            <a:r>
              <a:rPr lang="fr-FR" dirty="0" err="1"/>
              <a:t>Lähde</a:t>
            </a:r>
            <a:r>
              <a:rPr lang="fr-FR" dirty="0"/>
              <a:t>, Mari </a:t>
            </a:r>
            <a:r>
              <a:rPr lang="fr-FR" dirty="0" err="1"/>
              <a:t>Pohja-Mykrä</a:t>
            </a:r>
            <a:endParaRPr lang="fr-FR" dirty="0"/>
          </a:p>
          <a:p>
            <a:pPr lvl="0"/>
            <a:r>
              <a:rPr lang="fr-FR" sz="1800" i="1"/>
              <a:t>celine</a:t>
            </a:r>
            <a:r>
              <a:rPr lang="fr-FR" sz="1800" i="1" dirty="0"/>
              <a:t>.jacob@ifremer.fr</a:t>
            </a:r>
          </a:p>
        </p:txBody>
      </p:sp>
      <p:pic>
        <p:nvPicPr>
          <p:cNvPr id="4" name="Image 3">
            <a:extLst>
              <a:ext uri="{FF2B5EF4-FFF2-40B4-BE49-F238E27FC236}">
                <a16:creationId xmlns:a16="http://schemas.microsoft.com/office/drawing/2014/main" id="{A8BF25A1-98CB-4055-A9C8-4BF0CFC55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235" y="175381"/>
            <a:ext cx="1689599" cy="770550"/>
          </a:xfrm>
          <a:prstGeom prst="rect">
            <a:avLst/>
          </a:prstGeom>
        </p:spPr>
      </p:pic>
      <p:pic>
        <p:nvPicPr>
          <p:cNvPr id="5" name="Image 4">
            <a:extLst>
              <a:ext uri="{FF2B5EF4-FFF2-40B4-BE49-F238E27FC236}">
                <a16:creationId xmlns:a16="http://schemas.microsoft.com/office/drawing/2014/main" id="{185BC564-E23B-4C7D-84AC-61D4EAEB4032}"/>
              </a:ext>
            </a:extLst>
          </p:cNvPr>
          <p:cNvPicPr>
            <a:picLocks noChangeAspect="1"/>
          </p:cNvPicPr>
          <p:nvPr/>
        </p:nvPicPr>
        <p:blipFill rotWithShape="1">
          <a:blip r:embed="rId3"/>
          <a:srcRect r="4752" b="3571"/>
          <a:stretch/>
        </p:blipFill>
        <p:spPr>
          <a:xfrm>
            <a:off x="8062145" y="78001"/>
            <a:ext cx="933550" cy="965309"/>
          </a:xfrm>
          <a:prstGeom prst="rect">
            <a:avLst/>
          </a:prstGeom>
        </p:spPr>
      </p:pic>
      <p:pic>
        <p:nvPicPr>
          <p:cNvPr id="6" name="Image 5">
            <a:extLst>
              <a:ext uri="{FF2B5EF4-FFF2-40B4-BE49-F238E27FC236}">
                <a16:creationId xmlns:a16="http://schemas.microsoft.com/office/drawing/2014/main" id="{3B37AB6A-3B94-4463-90ED-AC705F60E755}"/>
              </a:ext>
            </a:extLst>
          </p:cNvPr>
          <p:cNvPicPr>
            <a:picLocks noChangeAspect="1"/>
          </p:cNvPicPr>
          <p:nvPr/>
        </p:nvPicPr>
        <p:blipFill rotWithShape="1">
          <a:blip r:embed="rId4"/>
          <a:srcRect r="79529"/>
          <a:stretch/>
        </p:blipFill>
        <p:spPr>
          <a:xfrm>
            <a:off x="9056550" y="29826"/>
            <a:ext cx="1216830" cy="1176630"/>
          </a:xfrm>
          <a:prstGeom prst="rect">
            <a:avLst/>
          </a:prstGeom>
        </p:spPr>
      </p:pic>
    </p:spTree>
    <p:extLst>
      <p:ext uri="{BB962C8B-B14F-4D97-AF65-F5344CB8AC3E}">
        <p14:creationId xmlns:p14="http://schemas.microsoft.com/office/powerpoint/2010/main" val="3013464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57C9B2D-BB14-44A1-8694-862BC097411E}"/>
              </a:ext>
            </a:extLst>
          </p:cNvPr>
          <p:cNvSpPr>
            <a:spLocks noGrp="1"/>
          </p:cNvSpPr>
          <p:nvPr>
            <p:ph type="body" sz="quarter" idx="10"/>
          </p:nvPr>
        </p:nvSpPr>
        <p:spPr/>
        <p:txBody>
          <a:bodyPr/>
          <a:lstStyle/>
          <a:p>
            <a:r>
              <a:rPr lang="fr-FR" dirty="0"/>
              <a:t>Introduction</a:t>
            </a:r>
          </a:p>
        </p:txBody>
      </p:sp>
      <p:sp>
        <p:nvSpPr>
          <p:cNvPr id="4" name="ZoneTexte 3">
            <a:extLst>
              <a:ext uri="{FF2B5EF4-FFF2-40B4-BE49-F238E27FC236}">
                <a16:creationId xmlns:a16="http://schemas.microsoft.com/office/drawing/2014/main" id="{F8BAEE40-08D4-4948-94F6-334170D714E2}"/>
              </a:ext>
            </a:extLst>
          </p:cNvPr>
          <p:cNvSpPr txBox="1"/>
          <p:nvPr/>
        </p:nvSpPr>
        <p:spPr>
          <a:xfrm>
            <a:off x="442520" y="1178464"/>
            <a:ext cx="6935742" cy="3416320"/>
          </a:xfrm>
          <a:prstGeom prst="rect">
            <a:avLst/>
          </a:prstGeom>
          <a:noFill/>
        </p:spPr>
        <p:txBody>
          <a:bodyPr wrap="square">
            <a:spAutoFit/>
          </a:bodyPr>
          <a:lstStyle/>
          <a:p>
            <a:pPr marL="285750" indent="-285750">
              <a:buFont typeface="Arial" panose="020B0604020202020204" pitchFamily="34" charset="0"/>
              <a:buChar char="•"/>
            </a:pPr>
            <a:r>
              <a:rPr lang="fr-FR" dirty="0" err="1"/>
              <a:t>European</a:t>
            </a:r>
            <a:r>
              <a:rPr lang="fr-FR" dirty="0"/>
              <a:t> MSP Directive </a:t>
            </a:r>
            <a:r>
              <a:rPr lang="fr-FR" dirty="0" err="1"/>
              <a:t>establishing</a:t>
            </a:r>
            <a:r>
              <a:rPr lang="fr-FR" dirty="0"/>
              <a:t> a </a:t>
            </a:r>
            <a:r>
              <a:rPr lang="fr-FR" dirty="0" err="1"/>
              <a:t>framework</a:t>
            </a:r>
            <a:r>
              <a:rPr lang="fr-FR" dirty="0"/>
              <a:t> for maritime spatial planning: </a:t>
            </a:r>
            <a:r>
              <a:rPr lang="en-US" dirty="0"/>
              <a:t>an opportunity for EU Member States to rethink </a:t>
            </a:r>
            <a:r>
              <a:rPr lang="en-US" b="1" dirty="0"/>
              <a:t>(strategic) spatial planning</a:t>
            </a:r>
            <a:r>
              <a:rPr lang="fr-FR" b="1"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a:t>Strategic spatial planning </a:t>
            </a:r>
            <a:r>
              <a:rPr lang="fr-FR" dirty="0"/>
              <a:t>(</a:t>
            </a:r>
            <a:r>
              <a:rPr lang="en-US" dirty="0" err="1"/>
              <a:t>Albrechts</a:t>
            </a:r>
            <a:r>
              <a:rPr lang="en-US" dirty="0"/>
              <a:t>, 2015):</a:t>
            </a:r>
          </a:p>
          <a:p>
            <a:pPr marL="742950" lvl="1" indent="-285750">
              <a:buFont typeface="Arial" panose="020B0604020202020204" pitchFamily="34" charset="0"/>
              <a:buChar char="•"/>
            </a:pPr>
            <a:r>
              <a:rPr lang="en-US" dirty="0"/>
              <a:t>A socio spatial process </a:t>
            </a:r>
          </a:p>
          <a:p>
            <a:pPr marL="742950" lvl="1" indent="-285750">
              <a:buFont typeface="Arial" panose="020B0604020202020204" pitchFamily="34" charset="0"/>
              <a:buChar char="•"/>
            </a:pPr>
            <a:r>
              <a:rPr lang="en-US" dirty="0"/>
              <a:t>A range of people in diverse institutional relations and positions </a:t>
            </a:r>
          </a:p>
          <a:p>
            <a:pPr marL="742950" lvl="1" indent="-285750">
              <a:buFont typeface="Arial" panose="020B0604020202020204" pitchFamily="34" charset="0"/>
              <a:buChar char="•"/>
            </a:pPr>
            <a:r>
              <a:rPr lang="en-US" dirty="0"/>
              <a:t>Designing plan making processes and developing contents and strategies </a:t>
            </a:r>
          </a:p>
          <a:p>
            <a:pPr marL="742950" lvl="1" indent="-285750">
              <a:buFont typeface="Arial" panose="020B0604020202020204" pitchFamily="34" charset="0"/>
              <a:buChar char="•"/>
            </a:pPr>
            <a:r>
              <a:rPr lang="en-US" dirty="0"/>
              <a:t>Towards the management of spatial change</a:t>
            </a:r>
          </a:p>
          <a:p>
            <a:pPr marL="742950" lvl="1" indent="-285750">
              <a:buFont typeface="Arial" panose="020B0604020202020204" pitchFamily="34" charset="0"/>
              <a:buChar char="•"/>
            </a:pPr>
            <a:endParaRPr lang="en-US" dirty="0"/>
          </a:p>
        </p:txBody>
      </p:sp>
      <p:pic>
        <p:nvPicPr>
          <p:cNvPr id="5" name="Image 4">
            <a:extLst>
              <a:ext uri="{FF2B5EF4-FFF2-40B4-BE49-F238E27FC236}">
                <a16:creationId xmlns:a16="http://schemas.microsoft.com/office/drawing/2014/main" id="{444A48B2-9E39-418B-9542-ABA4EE68547F}"/>
              </a:ext>
            </a:extLst>
          </p:cNvPr>
          <p:cNvPicPr>
            <a:picLocks noChangeAspect="1"/>
          </p:cNvPicPr>
          <p:nvPr/>
        </p:nvPicPr>
        <p:blipFill rotWithShape="1">
          <a:blip r:embed="rId3"/>
          <a:srcRect l="25345" t="39080" r="46293" b="20613"/>
          <a:stretch/>
        </p:blipFill>
        <p:spPr>
          <a:xfrm>
            <a:off x="7683060" y="886836"/>
            <a:ext cx="3457905" cy="2764221"/>
          </a:xfrm>
          <a:prstGeom prst="rect">
            <a:avLst/>
          </a:prstGeom>
        </p:spPr>
      </p:pic>
      <p:sp>
        <p:nvSpPr>
          <p:cNvPr id="6" name="ZoneTexte 5">
            <a:extLst>
              <a:ext uri="{FF2B5EF4-FFF2-40B4-BE49-F238E27FC236}">
                <a16:creationId xmlns:a16="http://schemas.microsoft.com/office/drawing/2014/main" id="{CED11E20-9258-4821-9D3F-A3C3C712B496}"/>
              </a:ext>
            </a:extLst>
          </p:cNvPr>
          <p:cNvSpPr txBox="1"/>
          <p:nvPr/>
        </p:nvSpPr>
        <p:spPr>
          <a:xfrm>
            <a:off x="7683060" y="3429000"/>
            <a:ext cx="3001625" cy="246221"/>
          </a:xfrm>
          <a:prstGeom prst="rect">
            <a:avLst/>
          </a:prstGeom>
          <a:solidFill>
            <a:schemeClr val="bg1"/>
          </a:solidFill>
        </p:spPr>
        <p:txBody>
          <a:bodyPr wrap="square" rtlCol="0">
            <a:spAutoFit/>
          </a:bodyPr>
          <a:lstStyle/>
          <a:p>
            <a:r>
              <a:rPr lang="fr-FR" sz="1000" dirty="0" err="1"/>
              <a:t>Ministerie</a:t>
            </a:r>
            <a:r>
              <a:rPr lang="fr-FR" sz="1000" dirty="0"/>
              <a:t> </a:t>
            </a:r>
            <a:r>
              <a:rPr lang="fr-FR" sz="1000" dirty="0" err="1"/>
              <a:t>Vlaamsee</a:t>
            </a:r>
            <a:r>
              <a:rPr lang="fr-FR" sz="1000" dirty="0"/>
              <a:t> </a:t>
            </a:r>
            <a:r>
              <a:rPr lang="fr-FR" sz="1000" dirty="0" err="1"/>
              <a:t>Gemeenshap</a:t>
            </a:r>
            <a:r>
              <a:rPr lang="fr-FR" sz="1000" dirty="0"/>
              <a:t>, 1998</a:t>
            </a:r>
          </a:p>
        </p:txBody>
      </p:sp>
      <p:pic>
        <p:nvPicPr>
          <p:cNvPr id="7" name="Image 6">
            <a:extLst>
              <a:ext uri="{FF2B5EF4-FFF2-40B4-BE49-F238E27FC236}">
                <a16:creationId xmlns:a16="http://schemas.microsoft.com/office/drawing/2014/main" id="{0C9B6C5F-A60A-4C06-8587-9A1C225262B5}"/>
              </a:ext>
            </a:extLst>
          </p:cNvPr>
          <p:cNvPicPr>
            <a:picLocks noChangeAspect="1"/>
          </p:cNvPicPr>
          <p:nvPr/>
        </p:nvPicPr>
        <p:blipFill>
          <a:blip r:embed="rId4"/>
          <a:stretch>
            <a:fillRect/>
          </a:stretch>
        </p:blipFill>
        <p:spPr>
          <a:xfrm>
            <a:off x="7251435" y="4060277"/>
            <a:ext cx="4785044" cy="1499695"/>
          </a:xfrm>
          <a:prstGeom prst="rect">
            <a:avLst/>
          </a:prstGeom>
        </p:spPr>
      </p:pic>
      <p:sp>
        <p:nvSpPr>
          <p:cNvPr id="8" name="ZoneTexte 7">
            <a:extLst>
              <a:ext uri="{FF2B5EF4-FFF2-40B4-BE49-F238E27FC236}">
                <a16:creationId xmlns:a16="http://schemas.microsoft.com/office/drawing/2014/main" id="{4BBDE5EB-CCEC-48EE-9D78-591F005B8AC8}"/>
              </a:ext>
            </a:extLst>
          </p:cNvPr>
          <p:cNvSpPr txBox="1"/>
          <p:nvPr/>
        </p:nvSpPr>
        <p:spPr>
          <a:xfrm>
            <a:off x="9034854" y="5538565"/>
            <a:ext cx="3001625" cy="246221"/>
          </a:xfrm>
          <a:prstGeom prst="rect">
            <a:avLst/>
          </a:prstGeom>
          <a:solidFill>
            <a:schemeClr val="bg1"/>
          </a:solidFill>
        </p:spPr>
        <p:txBody>
          <a:bodyPr wrap="square" rtlCol="0">
            <a:spAutoFit/>
          </a:bodyPr>
          <a:lstStyle/>
          <a:p>
            <a:pPr algn="r"/>
            <a:r>
              <a:rPr lang="fr-FR" sz="1000" dirty="0" err="1"/>
              <a:t>Hersperger</a:t>
            </a:r>
            <a:r>
              <a:rPr lang="fr-FR" sz="1000" dirty="0"/>
              <a:t> et al., 2018</a:t>
            </a:r>
          </a:p>
        </p:txBody>
      </p:sp>
      <p:sp>
        <p:nvSpPr>
          <p:cNvPr id="9" name="ZoneTexte 8">
            <a:extLst>
              <a:ext uri="{FF2B5EF4-FFF2-40B4-BE49-F238E27FC236}">
                <a16:creationId xmlns:a16="http://schemas.microsoft.com/office/drawing/2014/main" id="{1DF29470-14F0-40CE-B2E2-A55E324ADF35}"/>
              </a:ext>
            </a:extLst>
          </p:cNvPr>
          <p:cNvSpPr txBox="1"/>
          <p:nvPr/>
        </p:nvSpPr>
        <p:spPr>
          <a:xfrm>
            <a:off x="442520" y="4428696"/>
            <a:ext cx="6101254" cy="1200329"/>
          </a:xfrm>
          <a:prstGeom prst="rect">
            <a:avLst/>
          </a:prstGeom>
          <a:noFill/>
        </p:spPr>
        <p:txBody>
          <a:bodyPr wrap="square">
            <a:spAutoFit/>
          </a:bodyPr>
          <a:lstStyle/>
          <a:p>
            <a:pPr marL="285750" indent="-285750">
              <a:buFont typeface="Arial" panose="020B0604020202020204" pitchFamily="34" charset="0"/>
              <a:buChar char="•"/>
            </a:pPr>
            <a:r>
              <a:rPr lang="en-US" dirty="0"/>
              <a:t>Not directly proposing a solution to the problem but fostering the </a:t>
            </a:r>
            <a:r>
              <a:rPr lang="en-US" b="1" dirty="0"/>
              <a:t>capacity to promote tools </a:t>
            </a:r>
            <a:r>
              <a:rPr lang="en-US" dirty="0"/>
              <a:t>(studies, measures, actions) for a solution </a:t>
            </a:r>
          </a:p>
          <a:p>
            <a:pPr marL="285750" indent="-285750">
              <a:buFont typeface="Arial" panose="020B0604020202020204" pitchFamily="34" charset="0"/>
              <a:buChar char="•"/>
            </a:pPr>
            <a:endParaRPr lang="en-US" dirty="0"/>
          </a:p>
        </p:txBody>
      </p:sp>
      <p:sp>
        <p:nvSpPr>
          <p:cNvPr id="11" name="ZoneTexte 10">
            <a:extLst>
              <a:ext uri="{FF2B5EF4-FFF2-40B4-BE49-F238E27FC236}">
                <a16:creationId xmlns:a16="http://schemas.microsoft.com/office/drawing/2014/main" id="{A349B3DF-6187-445D-ACD2-3504D4770143}"/>
              </a:ext>
            </a:extLst>
          </p:cNvPr>
          <p:cNvSpPr txBox="1"/>
          <p:nvPr/>
        </p:nvSpPr>
        <p:spPr>
          <a:xfrm>
            <a:off x="442520" y="5445149"/>
            <a:ext cx="6101254" cy="1200329"/>
          </a:xfrm>
          <a:prstGeom prst="rect">
            <a:avLst/>
          </a:prstGeom>
          <a:noFill/>
        </p:spPr>
        <p:txBody>
          <a:bodyPr wrap="square">
            <a:spAutoFit/>
          </a:bodyPr>
          <a:lstStyle/>
          <a:p>
            <a:pPr marL="285750" indent="-285750">
              <a:buFont typeface="Arial" panose="020B0604020202020204" pitchFamily="34" charset="0"/>
              <a:buChar char="•"/>
            </a:pPr>
            <a:r>
              <a:rPr lang="en-US" dirty="0"/>
              <a:t>MSP: a process relying on long-established and highly evolved </a:t>
            </a:r>
            <a:r>
              <a:rPr lang="en-US" b="1" dirty="0"/>
              <a:t>terrestrial spatial planning practices </a:t>
            </a:r>
            <a:r>
              <a:rPr lang="en-US" dirty="0"/>
              <a:t>while developing </a:t>
            </a:r>
            <a:r>
              <a:rPr lang="en-US" b="1" dirty="0"/>
              <a:t>brand-new marine-based planning practices</a:t>
            </a:r>
          </a:p>
        </p:txBody>
      </p:sp>
    </p:spTree>
    <p:extLst>
      <p:ext uri="{BB962C8B-B14F-4D97-AF65-F5344CB8AC3E}">
        <p14:creationId xmlns:p14="http://schemas.microsoft.com/office/powerpoint/2010/main" val="31436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57C9B2D-BB14-44A1-8694-862BC097411E}"/>
              </a:ext>
            </a:extLst>
          </p:cNvPr>
          <p:cNvSpPr>
            <a:spLocks noGrp="1"/>
          </p:cNvSpPr>
          <p:nvPr>
            <p:ph type="body" sz="quarter" idx="10"/>
          </p:nvPr>
        </p:nvSpPr>
        <p:spPr/>
        <p:txBody>
          <a:bodyPr/>
          <a:lstStyle/>
          <a:p>
            <a:r>
              <a:rPr lang="fr-FR" dirty="0"/>
              <a:t>Introduction</a:t>
            </a:r>
          </a:p>
        </p:txBody>
      </p:sp>
      <p:sp>
        <p:nvSpPr>
          <p:cNvPr id="4" name="ZoneTexte 3">
            <a:extLst>
              <a:ext uri="{FF2B5EF4-FFF2-40B4-BE49-F238E27FC236}">
                <a16:creationId xmlns:a16="http://schemas.microsoft.com/office/drawing/2014/main" id="{F8BAEE40-08D4-4948-94F6-334170D714E2}"/>
              </a:ext>
            </a:extLst>
          </p:cNvPr>
          <p:cNvSpPr txBox="1"/>
          <p:nvPr/>
        </p:nvSpPr>
        <p:spPr>
          <a:xfrm>
            <a:off x="442520" y="1178464"/>
            <a:ext cx="11260122" cy="923330"/>
          </a:xfrm>
          <a:prstGeom prst="rect">
            <a:avLst/>
          </a:prstGeom>
          <a:noFill/>
        </p:spPr>
        <p:txBody>
          <a:bodyPr wrap="square">
            <a:spAutoFit/>
          </a:bodyPr>
          <a:lstStyle/>
          <a:p>
            <a:pPr marL="285750" indent="-285750">
              <a:buFont typeface="Arial" panose="020B0604020202020204" pitchFamily="34" charset="0"/>
              <a:buChar char="•"/>
            </a:pPr>
            <a:r>
              <a:rPr lang="en-US" b="1" dirty="0"/>
              <a:t>Rethinking human-environmental interactions </a:t>
            </a:r>
            <a:r>
              <a:rPr lang="en-US" dirty="0"/>
              <a:t>in a context of biodiversity crisis and socio-economic tensions represents a window of opportunity for </a:t>
            </a:r>
            <a:r>
              <a:rPr lang="en-US" b="1" dirty="0"/>
              <a:t>transformation towards sustainability </a:t>
            </a:r>
            <a:r>
              <a:rPr lang="en-US" dirty="0"/>
              <a:t>(</a:t>
            </a:r>
            <a:r>
              <a:rPr lang="en-US" dirty="0" err="1"/>
              <a:t>Partelow</a:t>
            </a:r>
            <a:r>
              <a:rPr lang="en-US" dirty="0"/>
              <a:t> et al., 2023)</a:t>
            </a:r>
          </a:p>
        </p:txBody>
      </p:sp>
      <p:pic>
        <p:nvPicPr>
          <p:cNvPr id="5" name="Image 4">
            <a:extLst>
              <a:ext uri="{FF2B5EF4-FFF2-40B4-BE49-F238E27FC236}">
                <a16:creationId xmlns:a16="http://schemas.microsoft.com/office/drawing/2014/main" id="{11A3FCE4-3BAD-4DC3-AC74-E364BDE3436A}"/>
              </a:ext>
            </a:extLst>
          </p:cNvPr>
          <p:cNvPicPr>
            <a:picLocks noChangeAspect="1"/>
          </p:cNvPicPr>
          <p:nvPr/>
        </p:nvPicPr>
        <p:blipFill rotWithShape="1">
          <a:blip r:embed="rId3"/>
          <a:srcRect l="20345" t="18850" r="21465" b="8047"/>
          <a:stretch/>
        </p:blipFill>
        <p:spPr>
          <a:xfrm>
            <a:off x="442520" y="3690533"/>
            <a:ext cx="3731173" cy="2636695"/>
          </a:xfrm>
          <a:prstGeom prst="rect">
            <a:avLst/>
          </a:prstGeom>
        </p:spPr>
      </p:pic>
      <p:pic>
        <p:nvPicPr>
          <p:cNvPr id="7" name="Image 6">
            <a:extLst>
              <a:ext uri="{FF2B5EF4-FFF2-40B4-BE49-F238E27FC236}">
                <a16:creationId xmlns:a16="http://schemas.microsoft.com/office/drawing/2014/main" id="{99AA67F1-8E70-4E87-A284-3F55D901354E}"/>
              </a:ext>
            </a:extLst>
          </p:cNvPr>
          <p:cNvPicPr>
            <a:picLocks noChangeAspect="1"/>
          </p:cNvPicPr>
          <p:nvPr/>
        </p:nvPicPr>
        <p:blipFill rotWithShape="1">
          <a:blip r:embed="rId4"/>
          <a:srcRect l="1" t="7739" r="1380" b="5288"/>
          <a:stretch/>
        </p:blipFill>
        <p:spPr>
          <a:xfrm>
            <a:off x="4173692" y="3810097"/>
            <a:ext cx="4277710" cy="2122029"/>
          </a:xfrm>
          <a:prstGeom prst="rect">
            <a:avLst/>
          </a:prstGeom>
        </p:spPr>
      </p:pic>
      <p:pic>
        <p:nvPicPr>
          <p:cNvPr id="8" name="Image 7">
            <a:extLst>
              <a:ext uri="{FF2B5EF4-FFF2-40B4-BE49-F238E27FC236}">
                <a16:creationId xmlns:a16="http://schemas.microsoft.com/office/drawing/2014/main" id="{106E5B57-CD7E-4110-A341-B24EAED41862}"/>
              </a:ext>
            </a:extLst>
          </p:cNvPr>
          <p:cNvPicPr>
            <a:picLocks noChangeAspect="1"/>
          </p:cNvPicPr>
          <p:nvPr/>
        </p:nvPicPr>
        <p:blipFill>
          <a:blip r:embed="rId5"/>
          <a:stretch>
            <a:fillRect/>
          </a:stretch>
        </p:blipFill>
        <p:spPr>
          <a:xfrm>
            <a:off x="8581859" y="3480227"/>
            <a:ext cx="2544188" cy="3032848"/>
          </a:xfrm>
          <a:prstGeom prst="rect">
            <a:avLst/>
          </a:prstGeom>
        </p:spPr>
      </p:pic>
      <p:sp>
        <p:nvSpPr>
          <p:cNvPr id="9" name="ZoneTexte 8">
            <a:extLst>
              <a:ext uri="{FF2B5EF4-FFF2-40B4-BE49-F238E27FC236}">
                <a16:creationId xmlns:a16="http://schemas.microsoft.com/office/drawing/2014/main" id="{6D2D6D2A-E2B5-429D-8703-8F98915A7BAE}"/>
              </a:ext>
            </a:extLst>
          </p:cNvPr>
          <p:cNvSpPr txBox="1"/>
          <p:nvPr/>
        </p:nvSpPr>
        <p:spPr>
          <a:xfrm>
            <a:off x="9894568" y="6287874"/>
            <a:ext cx="1330406" cy="246221"/>
          </a:xfrm>
          <a:prstGeom prst="rect">
            <a:avLst/>
          </a:prstGeom>
          <a:noFill/>
        </p:spPr>
        <p:txBody>
          <a:bodyPr wrap="square" rtlCol="0">
            <a:spAutoFit/>
          </a:bodyPr>
          <a:lstStyle/>
          <a:p>
            <a:r>
              <a:rPr lang="fr-FR" sz="1000" dirty="0" err="1"/>
              <a:t>Ramieri</a:t>
            </a:r>
            <a:r>
              <a:rPr lang="fr-FR" sz="1000" dirty="0"/>
              <a:t> et al., 2024</a:t>
            </a:r>
          </a:p>
        </p:txBody>
      </p:sp>
      <p:sp>
        <p:nvSpPr>
          <p:cNvPr id="11" name="ZoneTexte 10">
            <a:extLst>
              <a:ext uri="{FF2B5EF4-FFF2-40B4-BE49-F238E27FC236}">
                <a16:creationId xmlns:a16="http://schemas.microsoft.com/office/drawing/2014/main" id="{6E486147-A145-4C70-8E79-174C6E7E1ED6}"/>
              </a:ext>
            </a:extLst>
          </p:cNvPr>
          <p:cNvSpPr txBox="1"/>
          <p:nvPr/>
        </p:nvSpPr>
        <p:spPr>
          <a:xfrm>
            <a:off x="442519" y="2295101"/>
            <a:ext cx="10993071" cy="1200329"/>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Objective of the study:</a:t>
            </a:r>
          </a:p>
          <a:p>
            <a:pPr marL="742950" lvl="1" indent="-285750">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T</a:t>
            </a:r>
            <a:r>
              <a:rPr lang="en-GB" dirty="0">
                <a:effectLst/>
                <a:latin typeface="Arial" panose="020B0604020202020204" pitchFamily="34" charset="0"/>
                <a:ea typeface="Calibri" panose="020F0502020204030204" pitchFamily="34" charset="0"/>
                <a:cs typeface="Arial" panose="020B0604020202020204" pitchFamily="34" charset="0"/>
              </a:rPr>
              <a:t>o investigate if and how the drafting of marine spatial plans contributes to the </a:t>
            </a:r>
            <a:r>
              <a:rPr lang="en-GB" b="1" dirty="0">
                <a:effectLst/>
                <a:latin typeface="Arial" panose="020B0604020202020204" pitchFamily="34" charset="0"/>
                <a:ea typeface="Calibri" panose="020F0502020204030204" pitchFamily="34" charset="0"/>
                <a:cs typeface="Arial" panose="020B0604020202020204" pitchFamily="34" charset="0"/>
              </a:rPr>
              <a:t>transformation of strategic spatial planning practices</a:t>
            </a:r>
            <a:r>
              <a:rPr lang="en-GB" dirty="0">
                <a:latin typeface="Arial" panose="020B0604020202020204" pitchFamily="34" charset="0"/>
                <a:ea typeface="Calibri" panose="020F0502020204030204" pitchFamily="34" charset="0"/>
                <a:cs typeface="Arial" panose="020B0604020202020204" pitchFamily="34" charset="0"/>
              </a:rPr>
              <a:t> </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in three European countries: Finland, Italy, and France</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M</a:t>
            </a:r>
            <a:r>
              <a:rPr lang="en-GB" dirty="0">
                <a:effectLst/>
                <a:latin typeface="Arial" panose="020B0604020202020204" pitchFamily="34" charset="0"/>
                <a:ea typeface="Calibri" panose="020F0502020204030204" pitchFamily="34" charset="0"/>
                <a:cs typeface="Arial" panose="020B0604020202020204" pitchFamily="34" charset="0"/>
              </a:rPr>
              <a:t>arine plans </a:t>
            </a:r>
            <a:r>
              <a:rPr lang="en-GB" b="1" dirty="0">
                <a:effectLst/>
                <a:latin typeface="Arial" panose="020B0604020202020204" pitchFamily="34" charset="0"/>
                <a:ea typeface="Calibri" panose="020F0502020204030204" pitchFamily="34" charset="0"/>
                <a:cs typeface="Arial" panose="020B0604020202020204" pitchFamily="34" charset="0"/>
              </a:rPr>
              <a:t>influence or are influenced by terrestrial spatial plans</a:t>
            </a:r>
            <a:endParaRPr lang="fr-FR" b="1" dirty="0"/>
          </a:p>
        </p:txBody>
      </p:sp>
    </p:spTree>
    <p:extLst>
      <p:ext uri="{BB962C8B-B14F-4D97-AF65-F5344CB8AC3E}">
        <p14:creationId xmlns:p14="http://schemas.microsoft.com/office/powerpoint/2010/main" val="15567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3DDEB2-C1C6-494E-856C-FE1DA8F5AD72}"/>
              </a:ext>
            </a:extLst>
          </p:cNvPr>
          <p:cNvSpPr>
            <a:spLocks noGrp="1"/>
          </p:cNvSpPr>
          <p:nvPr>
            <p:ph type="body" sz="quarter" idx="10"/>
          </p:nvPr>
        </p:nvSpPr>
        <p:spPr/>
        <p:txBody>
          <a:bodyPr/>
          <a:lstStyle/>
          <a:p>
            <a:r>
              <a:rPr lang="fr-FR" dirty="0"/>
              <a:t>Méthode</a:t>
            </a:r>
          </a:p>
        </p:txBody>
      </p:sp>
      <p:sp>
        <p:nvSpPr>
          <p:cNvPr id="3" name="ZoneTexte 2">
            <a:extLst>
              <a:ext uri="{FF2B5EF4-FFF2-40B4-BE49-F238E27FC236}">
                <a16:creationId xmlns:a16="http://schemas.microsoft.com/office/drawing/2014/main" id="{85216AA7-795B-4E90-A81B-CE3A68E04E94}"/>
              </a:ext>
            </a:extLst>
          </p:cNvPr>
          <p:cNvSpPr txBox="1"/>
          <p:nvPr/>
        </p:nvSpPr>
        <p:spPr>
          <a:xfrm>
            <a:off x="442520" y="1178464"/>
            <a:ext cx="11260122" cy="1200329"/>
          </a:xfrm>
          <a:prstGeom prst="rect">
            <a:avLst/>
          </a:prstGeom>
          <a:noFill/>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Institutional capacity </a:t>
            </a:r>
            <a:r>
              <a:rPr lang="en-US" dirty="0">
                <a:latin typeface="Arial" panose="020B0604020202020204" pitchFamily="34" charset="0"/>
                <a:cs typeface="Arial" panose="020B0604020202020204" pitchFamily="34" charset="0"/>
              </a:rPr>
              <a:t>defined as the “capacity of </a:t>
            </a:r>
            <a:r>
              <a:rPr lang="en-US" dirty="0" err="1">
                <a:latin typeface="Arial" panose="020B0604020202020204" pitchFamily="34" charset="0"/>
                <a:cs typeface="Arial" panose="020B0604020202020204" pitchFamily="34" charset="0"/>
              </a:rPr>
              <a:t>organisations</a:t>
            </a:r>
            <a:r>
              <a:rPr lang="en-US" dirty="0">
                <a:latin typeface="Arial" panose="020B0604020202020204" pitchFamily="34" charset="0"/>
                <a:cs typeface="Arial" panose="020B0604020202020204" pitchFamily="34" charset="0"/>
              </a:rPr>
              <a:t> to create new relationships for engaging in purposeful, collective action” (Healey, 1998)</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 dimensions (Isaksson and </a:t>
            </a:r>
            <a:r>
              <a:rPr lang="en-US" dirty="0" err="1">
                <a:latin typeface="Arial" panose="020B0604020202020204" pitchFamily="34" charset="0"/>
                <a:cs typeface="Arial" panose="020B0604020202020204" pitchFamily="34" charset="0"/>
              </a:rPr>
              <a:t>Hagbert</a:t>
            </a:r>
            <a:r>
              <a:rPr lang="en-US" dirty="0">
                <a:latin typeface="Arial" panose="020B0604020202020204" pitchFamily="34" charset="0"/>
                <a:cs typeface="Arial" panose="020B0604020202020204" pitchFamily="34" charset="0"/>
              </a:rPr>
              <a:t> 2020)</a:t>
            </a:r>
            <a:endParaRPr lang="fr-FR" dirty="0">
              <a:latin typeface="Arial" panose="020B0604020202020204" pitchFamily="34" charset="0"/>
              <a:cs typeface="Arial" panose="020B0604020202020204" pitchFamily="34" charset="0"/>
            </a:endParaRPr>
          </a:p>
        </p:txBody>
      </p:sp>
      <p:graphicFrame>
        <p:nvGraphicFramePr>
          <p:cNvPr id="4" name="Tableau 4">
            <a:extLst>
              <a:ext uri="{FF2B5EF4-FFF2-40B4-BE49-F238E27FC236}">
                <a16:creationId xmlns:a16="http://schemas.microsoft.com/office/drawing/2014/main" id="{8DD60FA1-ACD6-4DE5-A6C4-1EE92A0446B5}"/>
              </a:ext>
            </a:extLst>
          </p:cNvPr>
          <p:cNvGraphicFramePr>
            <a:graphicFrameLocks noGrp="1"/>
          </p:cNvGraphicFramePr>
          <p:nvPr>
            <p:extLst>
              <p:ext uri="{D42A27DB-BD31-4B8C-83A1-F6EECF244321}">
                <p14:modId xmlns:p14="http://schemas.microsoft.com/office/powerpoint/2010/main" val="1757833188"/>
              </p:ext>
            </p:extLst>
          </p:nvPr>
        </p:nvGraphicFramePr>
        <p:xfrm>
          <a:off x="781573" y="2773562"/>
          <a:ext cx="10654018" cy="2743200"/>
        </p:xfrm>
        <a:graphic>
          <a:graphicData uri="http://schemas.openxmlformats.org/drawingml/2006/table">
            <a:tbl>
              <a:tblPr firstRow="1" bandRow="1">
                <a:tableStyleId>{69CF1AB2-1976-4502-BF36-3FF5EA218861}</a:tableStyleId>
              </a:tblPr>
              <a:tblGrid>
                <a:gridCol w="2750192">
                  <a:extLst>
                    <a:ext uri="{9D8B030D-6E8A-4147-A177-3AD203B41FA5}">
                      <a16:colId xmlns:a16="http://schemas.microsoft.com/office/drawing/2014/main" val="295484451"/>
                    </a:ext>
                  </a:extLst>
                </a:gridCol>
                <a:gridCol w="7903826">
                  <a:extLst>
                    <a:ext uri="{9D8B030D-6E8A-4147-A177-3AD203B41FA5}">
                      <a16:colId xmlns:a16="http://schemas.microsoft.com/office/drawing/2014/main" val="1331560998"/>
                    </a:ext>
                  </a:extLst>
                </a:gridCol>
              </a:tblGrid>
              <a:tr h="370840">
                <a:tc>
                  <a:txBody>
                    <a:bodyPr/>
                    <a:lstStyle/>
                    <a:p>
                      <a:r>
                        <a:rPr lang="en-US" b="1" dirty="0"/>
                        <a:t>Knowledge resources</a:t>
                      </a:r>
                      <a:endParaRPr lang="fr-FR" b="1" dirty="0"/>
                    </a:p>
                  </a:txBody>
                  <a:tcPr/>
                </a:tc>
                <a:tc>
                  <a:txBody>
                    <a:bodyPr/>
                    <a:lstStyle/>
                    <a:p>
                      <a:r>
                        <a:rPr lang="en-US" b="0" dirty="0"/>
                        <a:t>activation of the MSP plan process, including proficiencies of institutions and planners, knowledge of stakeholders involved, and scientific marine knowledge availability</a:t>
                      </a:r>
                      <a:endParaRPr lang="fr-FR" b="0" dirty="0"/>
                    </a:p>
                  </a:txBody>
                  <a:tcPr/>
                </a:tc>
                <a:extLst>
                  <a:ext uri="{0D108BD9-81ED-4DB2-BD59-A6C34878D82A}">
                    <a16:rowId xmlns:a16="http://schemas.microsoft.com/office/drawing/2014/main" val="2330409730"/>
                  </a:ext>
                </a:extLst>
              </a:tr>
              <a:tr h="370840">
                <a:tc>
                  <a:txBody>
                    <a:bodyPr/>
                    <a:lstStyle/>
                    <a:p>
                      <a:r>
                        <a:rPr lang="en-US" b="1" dirty="0"/>
                        <a:t>Relational resources</a:t>
                      </a:r>
                      <a:endParaRPr lang="fr-FR" b="1" dirty="0"/>
                    </a:p>
                  </a:txBody>
                  <a:tcPr/>
                </a:tc>
                <a:tc>
                  <a:txBody>
                    <a:bodyPr/>
                    <a:lstStyle/>
                    <a:p>
                      <a:r>
                        <a:rPr lang="en-US" dirty="0"/>
                        <a:t>explore the interactions between the different committees, governance bodies, and multidisciplinary teams participating in the marine plans’ drafting and consultation</a:t>
                      </a:r>
                      <a:endParaRPr lang="fr-FR" dirty="0"/>
                    </a:p>
                  </a:txBody>
                  <a:tcPr/>
                </a:tc>
                <a:extLst>
                  <a:ext uri="{0D108BD9-81ED-4DB2-BD59-A6C34878D82A}">
                    <a16:rowId xmlns:a16="http://schemas.microsoft.com/office/drawing/2014/main" val="3820499872"/>
                  </a:ext>
                </a:extLst>
              </a:tr>
              <a:tr h="370840">
                <a:tc>
                  <a:txBody>
                    <a:bodyPr/>
                    <a:lstStyle/>
                    <a:p>
                      <a:r>
                        <a:rPr lang="en-US" b="1" dirty="0" err="1"/>
                        <a:t>Mobilisation</a:t>
                      </a:r>
                      <a:r>
                        <a:rPr lang="en-US" b="1" dirty="0"/>
                        <a:t> capacity</a:t>
                      </a:r>
                      <a:endParaRPr lang="fr-FR" b="1" dirty="0"/>
                    </a:p>
                  </a:txBody>
                  <a:tcPr/>
                </a:tc>
                <a:tc>
                  <a:txBody>
                    <a:bodyPr/>
                    <a:lstStyle/>
                    <a:p>
                      <a:r>
                        <a:rPr lang="en-US" dirty="0"/>
                        <a:t>can be viewed as a result of what the plans achieved, both in terms of new institutional flow and planning choice to meet MSP targets and how collective action has been promoted</a:t>
                      </a:r>
                      <a:endParaRPr lang="fr-FR" dirty="0"/>
                    </a:p>
                  </a:txBody>
                  <a:tcPr/>
                </a:tc>
                <a:extLst>
                  <a:ext uri="{0D108BD9-81ED-4DB2-BD59-A6C34878D82A}">
                    <a16:rowId xmlns:a16="http://schemas.microsoft.com/office/drawing/2014/main" val="1322240359"/>
                  </a:ext>
                </a:extLst>
              </a:tr>
            </a:tbl>
          </a:graphicData>
        </a:graphic>
      </p:graphicFrame>
    </p:spTree>
    <p:extLst>
      <p:ext uri="{BB962C8B-B14F-4D97-AF65-F5344CB8AC3E}">
        <p14:creationId xmlns:p14="http://schemas.microsoft.com/office/powerpoint/2010/main" val="159507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4EC0A63-EB8A-437B-B5BA-32B1C1D572FE}"/>
              </a:ext>
            </a:extLst>
          </p:cNvPr>
          <p:cNvSpPr>
            <a:spLocks noGrp="1"/>
          </p:cNvSpPr>
          <p:nvPr>
            <p:ph type="body" sz="quarter" idx="10"/>
          </p:nvPr>
        </p:nvSpPr>
        <p:spPr/>
        <p:txBody>
          <a:bodyPr/>
          <a:lstStyle/>
          <a:p>
            <a:r>
              <a:rPr lang="fr-FR" dirty="0"/>
              <a:t>Résultats</a:t>
            </a:r>
          </a:p>
        </p:txBody>
      </p:sp>
      <p:graphicFrame>
        <p:nvGraphicFramePr>
          <p:cNvPr id="3" name="Tableau 4">
            <a:extLst>
              <a:ext uri="{FF2B5EF4-FFF2-40B4-BE49-F238E27FC236}">
                <a16:creationId xmlns:a16="http://schemas.microsoft.com/office/drawing/2014/main" id="{47427C46-5BB8-4C14-B72C-B3E58C08033B}"/>
              </a:ext>
            </a:extLst>
          </p:cNvPr>
          <p:cNvGraphicFramePr>
            <a:graphicFrameLocks noGrp="1"/>
          </p:cNvGraphicFramePr>
          <p:nvPr>
            <p:extLst>
              <p:ext uri="{D42A27DB-BD31-4B8C-83A1-F6EECF244321}">
                <p14:modId xmlns:p14="http://schemas.microsoft.com/office/powerpoint/2010/main" val="3282560194"/>
              </p:ext>
            </p:extLst>
          </p:nvPr>
        </p:nvGraphicFramePr>
        <p:xfrm>
          <a:off x="756406" y="849556"/>
          <a:ext cx="10654019" cy="5547360"/>
        </p:xfrm>
        <a:graphic>
          <a:graphicData uri="http://schemas.openxmlformats.org/drawingml/2006/table">
            <a:tbl>
              <a:tblPr firstRow="1" bandRow="1">
                <a:tableStyleId>{69CF1AB2-1976-4502-BF36-3FF5EA218861}</a:tableStyleId>
              </a:tblPr>
              <a:tblGrid>
                <a:gridCol w="2750192">
                  <a:extLst>
                    <a:ext uri="{9D8B030D-6E8A-4147-A177-3AD203B41FA5}">
                      <a16:colId xmlns:a16="http://schemas.microsoft.com/office/drawing/2014/main" val="295484451"/>
                    </a:ext>
                  </a:extLst>
                </a:gridCol>
                <a:gridCol w="7903827">
                  <a:extLst>
                    <a:ext uri="{9D8B030D-6E8A-4147-A177-3AD203B41FA5}">
                      <a16:colId xmlns:a16="http://schemas.microsoft.com/office/drawing/2014/main" val="1331560998"/>
                    </a:ext>
                  </a:extLst>
                </a:gridCol>
              </a:tblGrid>
              <a:tr h="370840">
                <a:tc>
                  <a:txBody>
                    <a:bodyPr/>
                    <a:lstStyle/>
                    <a:p>
                      <a:pPr>
                        <a:lnSpc>
                          <a:spcPct val="107000"/>
                        </a:lnSpc>
                        <a:spcBef>
                          <a:spcPts val="600"/>
                        </a:spcBef>
                        <a:spcAft>
                          <a:spcPts val="600"/>
                        </a:spcAft>
                      </a:pPr>
                      <a:r>
                        <a:rPr lang="en-GB" sz="1400" b="1" dirty="0">
                          <a:effectLst/>
                          <a:latin typeface="Arial" panose="020B0604020202020204" pitchFamily="34" charset="0"/>
                          <a:ea typeface="Calibri" panose="020F0502020204030204" pitchFamily="34" charset="0"/>
                          <a:cs typeface="Arial" panose="020B0604020202020204" pitchFamily="34" charset="0"/>
                        </a:rPr>
                        <a:t>Who is planning at sea? </a:t>
                      </a: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600"/>
                        </a:spcAft>
                      </a:pPr>
                      <a:r>
                        <a:rPr lang="en-GB" sz="1400" b="1" dirty="0">
                          <a:effectLst/>
                          <a:latin typeface="Arial" panose="020B0604020202020204" pitchFamily="34" charset="0"/>
                          <a:ea typeface="Calibri" panose="020F0502020204030204" pitchFamily="34" charset="0"/>
                          <a:cs typeface="Arial" panose="020B0604020202020204" pitchFamily="34" charset="0"/>
                        </a:rPr>
                        <a:t> </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b="0" dirty="0"/>
                        <a:t>Link to their competency at sea</a:t>
                      </a:r>
                    </a:p>
                    <a:p>
                      <a:r>
                        <a:rPr lang="en-US" sz="1400" b="0" dirty="0"/>
                        <a:t>Experience of planning at sea or not</a:t>
                      </a:r>
                    </a:p>
                    <a:p>
                      <a:r>
                        <a:rPr lang="en-US" sz="1400" b="0" dirty="0"/>
                        <a:t>Direct link to central administration</a:t>
                      </a:r>
                    </a:p>
                  </a:txBody>
                  <a:tcPr/>
                </a:tc>
                <a:extLst>
                  <a:ext uri="{0D108BD9-81ED-4DB2-BD59-A6C34878D82A}">
                    <a16:rowId xmlns:a16="http://schemas.microsoft.com/office/drawing/2014/main" val="3753016002"/>
                  </a:ext>
                </a:extLst>
              </a:tr>
              <a:tr h="370840">
                <a:tc>
                  <a:txBody>
                    <a:bodyPr/>
                    <a:lstStyle/>
                    <a:p>
                      <a:pPr>
                        <a:lnSpc>
                          <a:spcPct val="107000"/>
                        </a:lnSpc>
                        <a:spcBef>
                          <a:spcPts val="600"/>
                        </a:spcBef>
                        <a:spcAft>
                          <a:spcPts val="600"/>
                        </a:spcAft>
                      </a:pPr>
                      <a:r>
                        <a:rPr lang="en-GB" sz="1400" b="1">
                          <a:effectLst/>
                          <a:latin typeface="Arial" panose="020B0604020202020204" pitchFamily="34" charset="0"/>
                          <a:ea typeface="Calibri" panose="020F0502020204030204" pitchFamily="34" charset="0"/>
                          <a:cs typeface="Arial" panose="020B0604020202020204" pitchFamily="34" charset="0"/>
                        </a:rPr>
                        <a:t>Which stakeholders are consulted and how? </a:t>
                      </a: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F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b="0" dirty="0"/>
                        <a:t>Different levels of participation (inform-consult-involve-collaborate-empower)</a:t>
                      </a:r>
                    </a:p>
                    <a:p>
                      <a:r>
                        <a:rPr lang="en-US" sz="1400" b="0" dirty="0"/>
                        <a:t>Similarities with land-planning consultation but some innovation for marine plans’ elaboration: scope of the consultation, resources involved and material produced, existence of dedicated governance bodies</a:t>
                      </a:r>
                    </a:p>
                    <a:p>
                      <a:r>
                        <a:rPr lang="en-US" sz="1400" b="0" dirty="0"/>
                        <a:t>Difference of scales</a:t>
                      </a:r>
                    </a:p>
                  </a:txBody>
                  <a:tcPr/>
                </a:tc>
                <a:extLst>
                  <a:ext uri="{0D108BD9-81ED-4DB2-BD59-A6C34878D82A}">
                    <a16:rowId xmlns:a16="http://schemas.microsoft.com/office/drawing/2014/main" val="1427631735"/>
                  </a:ext>
                </a:extLst>
              </a:tr>
              <a:tr h="370840">
                <a:tc>
                  <a:txBody>
                    <a:bodyPr/>
                    <a:lstStyle/>
                    <a:p>
                      <a:pPr>
                        <a:lnSpc>
                          <a:spcPct val="107000"/>
                        </a:lnSpc>
                        <a:spcBef>
                          <a:spcPts val="600"/>
                        </a:spcBef>
                        <a:spcAft>
                          <a:spcPts val="600"/>
                        </a:spcAft>
                      </a:pP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How the general public </a:t>
                      </a:r>
                      <a:r>
                        <a:rPr lang="en-GB" sz="1400" b="1">
                          <a:effectLst/>
                          <a:latin typeface="Arial" panose="020B0604020202020204" pitchFamily="34" charset="0"/>
                          <a:ea typeface="Calibri" panose="020F0502020204030204" pitchFamily="34" charset="0"/>
                          <a:cs typeface="Arial" panose="020B0604020202020204" pitchFamily="34" charset="0"/>
                        </a:rPr>
                        <a:t>is consulted? </a:t>
                      </a:r>
                      <a:endParaRPr lang="fr-F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b="0" dirty="0"/>
                        <a:t>Engagement processes of citizens mandatory and can take different forms </a:t>
                      </a:r>
                    </a:p>
                    <a:p>
                      <a:r>
                        <a:rPr lang="en-US" sz="1400" b="0" dirty="0"/>
                        <a:t>Real capacitation processes remain scarce</a:t>
                      </a:r>
                    </a:p>
                    <a:p>
                      <a:r>
                        <a:rPr lang="en-US" sz="1400" b="0" dirty="0"/>
                        <a:t>More centralized consultation</a:t>
                      </a:r>
                    </a:p>
                  </a:txBody>
                  <a:tcPr/>
                </a:tc>
                <a:extLst>
                  <a:ext uri="{0D108BD9-81ED-4DB2-BD59-A6C34878D82A}">
                    <a16:rowId xmlns:a16="http://schemas.microsoft.com/office/drawing/2014/main" val="4088019166"/>
                  </a:ext>
                </a:extLst>
              </a:tr>
              <a:tr h="370840">
                <a:tc>
                  <a:txBody>
                    <a:bodyPr/>
                    <a:lstStyle/>
                    <a:p>
                      <a:pPr>
                        <a:lnSpc>
                          <a:spcPct val="107000"/>
                        </a:lnSpc>
                        <a:spcBef>
                          <a:spcPts val="600"/>
                        </a:spcBef>
                        <a:spcAft>
                          <a:spcPts val="600"/>
                        </a:spcAft>
                      </a:pPr>
                      <a:r>
                        <a:rPr lang="en-GB" sz="1400" b="1">
                          <a:effectLst/>
                          <a:latin typeface="Arial" panose="020B0604020202020204" pitchFamily="34" charset="0"/>
                          <a:ea typeface="Calibri" panose="020F0502020204030204" pitchFamily="34" charset="0"/>
                          <a:cs typeface="Arial" panose="020B0604020202020204" pitchFamily="34" charset="0"/>
                        </a:rPr>
                        <a:t>What is the scope of the marine plans?</a:t>
                      </a:r>
                      <a:endParaRPr lang="fr-F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b="0" dirty="0"/>
                        <a:t>Indirect steering impacts as a collaborative tool for spatial planning </a:t>
                      </a:r>
                    </a:p>
                    <a:p>
                      <a:r>
                        <a:rPr lang="en-US" sz="1400" b="0" dirty="0"/>
                        <a:t>Harmonizing existing land-use planning plans and sectoral programs</a:t>
                      </a:r>
                    </a:p>
                    <a:p>
                      <a:r>
                        <a:rPr lang="en-US" sz="1400" b="0" dirty="0"/>
                        <a:t>Introduction of a new dimension that is maritime</a:t>
                      </a:r>
                    </a:p>
                  </a:txBody>
                  <a:tcPr/>
                </a:tc>
                <a:extLst>
                  <a:ext uri="{0D108BD9-81ED-4DB2-BD59-A6C34878D82A}">
                    <a16:rowId xmlns:a16="http://schemas.microsoft.com/office/drawing/2014/main" val="2330409730"/>
                  </a:ext>
                </a:extLst>
              </a:tr>
              <a:tr h="370840">
                <a:tc>
                  <a:txBody>
                    <a:bodyPr/>
                    <a:lstStyle/>
                    <a:p>
                      <a:pPr>
                        <a:lnSpc>
                          <a:spcPct val="107000"/>
                        </a:lnSpc>
                        <a:spcBef>
                          <a:spcPts val="600"/>
                        </a:spcBef>
                        <a:spcAft>
                          <a:spcPts val="600"/>
                        </a:spcAft>
                      </a:pP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What does “spatial planning” means at sea?</a:t>
                      </a:r>
                      <a:endParaRPr lang="fr-F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dirty="0"/>
                        <a:t>Standards inherited from land planning</a:t>
                      </a:r>
                    </a:p>
                    <a:p>
                      <a:r>
                        <a:rPr lang="en-US" sz="1400" dirty="0"/>
                        <a:t>Planning units: synergies, exclusion, priorities, constrains</a:t>
                      </a:r>
                    </a:p>
                    <a:p>
                      <a:r>
                        <a:rPr lang="en-US" sz="1400" dirty="0"/>
                        <a:t>Difference with land ownership</a:t>
                      </a:r>
                    </a:p>
                    <a:p>
                      <a:r>
                        <a:rPr lang="en-US" sz="1400" dirty="0"/>
                        <a:t>Soft vs hard space</a:t>
                      </a:r>
                    </a:p>
                  </a:txBody>
                  <a:tcPr/>
                </a:tc>
                <a:extLst>
                  <a:ext uri="{0D108BD9-81ED-4DB2-BD59-A6C34878D82A}">
                    <a16:rowId xmlns:a16="http://schemas.microsoft.com/office/drawing/2014/main" val="3820499872"/>
                  </a:ext>
                </a:extLst>
              </a:tr>
              <a:tr h="370840">
                <a:tc>
                  <a:txBody>
                    <a:bodyPr/>
                    <a:lstStyle/>
                    <a:p>
                      <a:pPr>
                        <a:lnSpc>
                          <a:spcPct val="107000"/>
                        </a:lnSpc>
                        <a:spcBef>
                          <a:spcPts val="600"/>
                        </a:spcBef>
                        <a:spcAft>
                          <a:spcPts val="600"/>
                        </a:spcAft>
                      </a:pPr>
                      <a:r>
                        <a:rPr lang="en-GB" sz="1400" b="1">
                          <a:solidFill>
                            <a:srgbClr val="000000"/>
                          </a:solidFill>
                          <a:effectLst/>
                          <a:latin typeface="Arial" panose="020B0604020202020204" pitchFamily="34" charset="0"/>
                          <a:ea typeface="Calibri" panose="020F0502020204030204" pitchFamily="34" charset="0"/>
                          <a:cs typeface="Arial" panose="020B0604020202020204" pitchFamily="34" charset="0"/>
                        </a:rPr>
                        <a:t>How land-sea interface is addressed? </a:t>
                      </a:r>
                      <a:endParaRPr lang="fr-F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400" dirty="0"/>
                        <a:t>Theoretical reciprocity or analysis of the continuum</a:t>
                      </a:r>
                    </a:p>
                    <a:p>
                      <a:r>
                        <a:rPr lang="en-US" sz="1400" dirty="0"/>
                        <a:t>Existence of governance body including more stakeholders</a:t>
                      </a:r>
                    </a:p>
                  </a:txBody>
                  <a:tcPr/>
                </a:tc>
                <a:extLst>
                  <a:ext uri="{0D108BD9-81ED-4DB2-BD59-A6C34878D82A}">
                    <a16:rowId xmlns:a16="http://schemas.microsoft.com/office/drawing/2014/main" val="2844417948"/>
                  </a:ext>
                </a:extLst>
              </a:tr>
              <a:tr h="370840">
                <a:tc>
                  <a:txBody>
                    <a:bodyPr/>
                    <a:lstStyle/>
                    <a:p>
                      <a:pPr>
                        <a:lnSpc>
                          <a:spcPct val="107000"/>
                        </a:lnSpc>
                        <a:spcBef>
                          <a:spcPts val="600"/>
                        </a:spcBef>
                        <a:spcAft>
                          <a:spcPts val="600"/>
                        </a:spcAft>
                      </a:pPr>
                      <a:r>
                        <a:rPr lang="en-GB"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Are marine plans science-based? </a:t>
                      </a:r>
                      <a:endParaRPr lang="fr-FR"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Breakthrough for marine data/science</a:t>
                      </a:r>
                    </a:p>
                    <a:p>
                      <a:r>
                        <a:rPr lang="en-US" sz="1400" dirty="0"/>
                        <a:t>Research institutions took also an important part in this process and uptake of scientific theories </a:t>
                      </a:r>
                    </a:p>
                    <a:p>
                      <a:r>
                        <a:rPr lang="en-US" sz="1400" dirty="0"/>
                        <a:t>Lack of operationalization of the science produced </a:t>
                      </a:r>
                      <a:endParaRPr lang="fr-FR" sz="1400" dirty="0"/>
                    </a:p>
                  </a:txBody>
                  <a:tcPr/>
                </a:tc>
                <a:extLst>
                  <a:ext uri="{0D108BD9-81ED-4DB2-BD59-A6C34878D82A}">
                    <a16:rowId xmlns:a16="http://schemas.microsoft.com/office/drawing/2014/main" val="3146896924"/>
                  </a:ext>
                </a:extLst>
              </a:tr>
            </a:tbl>
          </a:graphicData>
        </a:graphic>
      </p:graphicFrame>
      <p:sp>
        <p:nvSpPr>
          <p:cNvPr id="5" name="Rectangle : coins arrondis 4">
            <a:extLst>
              <a:ext uri="{FF2B5EF4-FFF2-40B4-BE49-F238E27FC236}">
                <a16:creationId xmlns:a16="http://schemas.microsoft.com/office/drawing/2014/main" id="{FD47B6CC-C35E-4156-8F4E-E98210AB5706}"/>
              </a:ext>
            </a:extLst>
          </p:cNvPr>
          <p:cNvSpPr/>
          <p:nvPr/>
        </p:nvSpPr>
        <p:spPr>
          <a:xfrm>
            <a:off x="483476" y="1597572"/>
            <a:ext cx="11214538" cy="1124607"/>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53C89F47-BCDA-4209-815C-46DA9404F3CE}"/>
              </a:ext>
            </a:extLst>
          </p:cNvPr>
          <p:cNvSpPr/>
          <p:nvPr/>
        </p:nvSpPr>
        <p:spPr>
          <a:xfrm>
            <a:off x="476146" y="5665076"/>
            <a:ext cx="11214538" cy="74623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575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Drawing 5">
            <a:extLst>
              <a:ext uri="{FF2B5EF4-FFF2-40B4-BE49-F238E27FC236}">
                <a16:creationId xmlns:a16="http://schemas.microsoft.com/office/drawing/2014/main" id="{928B0EFB-4362-418F-A818-3790F2624006}"/>
              </a:ext>
            </a:extLst>
          </p:cNvPr>
          <p:cNvPicPr/>
          <p:nvPr/>
        </p:nvPicPr>
        <p:blipFill>
          <a:blip r:embed="rId3"/>
          <a:stretch>
            <a:fillRect/>
          </a:stretch>
        </p:blipFill>
        <p:spPr>
          <a:xfrm>
            <a:off x="7570046" y="3114721"/>
            <a:ext cx="2419985" cy="1355090"/>
          </a:xfrm>
          <a:prstGeom prst="rect">
            <a:avLst/>
          </a:prstGeom>
        </p:spPr>
      </p:pic>
      <p:sp>
        <p:nvSpPr>
          <p:cNvPr id="2" name="Espace réservé du texte 1">
            <a:extLst>
              <a:ext uri="{FF2B5EF4-FFF2-40B4-BE49-F238E27FC236}">
                <a16:creationId xmlns:a16="http://schemas.microsoft.com/office/drawing/2014/main" id="{C28006BA-F7EF-4E78-8AAE-18B7AB9DE04E}"/>
              </a:ext>
            </a:extLst>
          </p:cNvPr>
          <p:cNvSpPr>
            <a:spLocks noGrp="1"/>
          </p:cNvSpPr>
          <p:nvPr>
            <p:ph type="body" sz="quarter" idx="10"/>
          </p:nvPr>
        </p:nvSpPr>
        <p:spPr/>
        <p:txBody>
          <a:bodyPr/>
          <a:lstStyle/>
          <a:p>
            <a:r>
              <a:rPr lang="fr-FR" dirty="0"/>
              <a:t>Discussion</a:t>
            </a:r>
          </a:p>
        </p:txBody>
      </p:sp>
      <p:sp>
        <p:nvSpPr>
          <p:cNvPr id="3" name="ZoneTexte 2">
            <a:extLst>
              <a:ext uri="{FF2B5EF4-FFF2-40B4-BE49-F238E27FC236}">
                <a16:creationId xmlns:a16="http://schemas.microsoft.com/office/drawing/2014/main" id="{3075FC26-D7BD-42FC-BEDE-7BE9820EF51C}"/>
              </a:ext>
            </a:extLst>
          </p:cNvPr>
          <p:cNvSpPr txBox="1"/>
          <p:nvPr/>
        </p:nvSpPr>
        <p:spPr>
          <a:xfrm>
            <a:off x="442520" y="960749"/>
            <a:ext cx="11260122" cy="646331"/>
          </a:xfrm>
          <a:prstGeom prst="rect">
            <a:avLst/>
          </a:prstGeom>
          <a:noFill/>
        </p:spPr>
        <p:txBody>
          <a:bodyPr wrap="square">
            <a:spAutoFit/>
          </a:bodyPr>
          <a:lstStyle/>
          <a:p>
            <a:pPr algn="ctr"/>
            <a:r>
              <a:rPr lang="en-US" b="1" dirty="0"/>
              <a:t>The transformative effects of knowledge co-production &amp; social learning in planning processes: knowledge resources and relational resources</a:t>
            </a:r>
          </a:p>
        </p:txBody>
      </p:sp>
      <p:pic>
        <p:nvPicPr>
          <p:cNvPr id="6" name="Image 5">
            <a:extLst>
              <a:ext uri="{FF2B5EF4-FFF2-40B4-BE49-F238E27FC236}">
                <a16:creationId xmlns:a16="http://schemas.microsoft.com/office/drawing/2014/main" id="{7DC568CE-A052-43EB-95A0-2D2CB2E4E2A8}"/>
              </a:ext>
            </a:extLst>
          </p:cNvPr>
          <p:cNvPicPr>
            <a:picLocks noChangeAspect="1"/>
          </p:cNvPicPr>
          <p:nvPr/>
        </p:nvPicPr>
        <p:blipFill>
          <a:blip r:embed="rId4"/>
          <a:stretch>
            <a:fillRect/>
          </a:stretch>
        </p:blipFill>
        <p:spPr>
          <a:xfrm>
            <a:off x="1355474" y="2340142"/>
            <a:ext cx="2190525" cy="1605244"/>
          </a:xfrm>
          <a:prstGeom prst="rect">
            <a:avLst/>
          </a:prstGeom>
        </p:spPr>
      </p:pic>
      <p:sp>
        <p:nvSpPr>
          <p:cNvPr id="13" name="ZoneTexte 12">
            <a:extLst>
              <a:ext uri="{FF2B5EF4-FFF2-40B4-BE49-F238E27FC236}">
                <a16:creationId xmlns:a16="http://schemas.microsoft.com/office/drawing/2014/main" id="{BC442D38-1BFF-442B-8806-C32C98F9C4D5}"/>
              </a:ext>
            </a:extLst>
          </p:cNvPr>
          <p:cNvSpPr txBox="1"/>
          <p:nvPr/>
        </p:nvSpPr>
        <p:spPr>
          <a:xfrm>
            <a:off x="268730" y="4771537"/>
            <a:ext cx="6098958" cy="369332"/>
          </a:xfrm>
          <a:prstGeom prst="rect">
            <a:avLst/>
          </a:prstGeom>
          <a:noFill/>
        </p:spPr>
        <p:txBody>
          <a:bodyPr wrap="square">
            <a:spAutoFit/>
          </a:bodyPr>
          <a:lstStyle/>
          <a:p>
            <a:r>
              <a:rPr lang="en-US" dirty="0"/>
              <a:t>Maps and data as boundary objects (Smith et al., 2013)</a:t>
            </a:r>
          </a:p>
        </p:txBody>
      </p:sp>
      <p:sp>
        <p:nvSpPr>
          <p:cNvPr id="15" name="ZoneTexte 14">
            <a:extLst>
              <a:ext uri="{FF2B5EF4-FFF2-40B4-BE49-F238E27FC236}">
                <a16:creationId xmlns:a16="http://schemas.microsoft.com/office/drawing/2014/main" id="{7DFA128C-D950-4E76-B76F-8FE0BA675CA4}"/>
              </a:ext>
            </a:extLst>
          </p:cNvPr>
          <p:cNvSpPr txBox="1"/>
          <p:nvPr/>
        </p:nvSpPr>
        <p:spPr>
          <a:xfrm>
            <a:off x="268730" y="5447109"/>
            <a:ext cx="6098958" cy="646331"/>
          </a:xfrm>
          <a:prstGeom prst="rect">
            <a:avLst/>
          </a:prstGeom>
          <a:noFill/>
        </p:spPr>
        <p:txBody>
          <a:bodyPr wrap="square">
            <a:spAutoFit/>
          </a:bodyPr>
          <a:lstStyle/>
          <a:p>
            <a:r>
              <a:rPr lang="en-US" dirty="0"/>
              <a:t>Limits concerning ready-to-use information for decision-makers due to a lack of time, funding or human resources</a:t>
            </a:r>
            <a:endParaRPr lang="fr-FR" dirty="0"/>
          </a:p>
        </p:txBody>
      </p:sp>
      <p:sp>
        <p:nvSpPr>
          <p:cNvPr id="17" name="ZoneTexte 16">
            <a:extLst>
              <a:ext uri="{FF2B5EF4-FFF2-40B4-BE49-F238E27FC236}">
                <a16:creationId xmlns:a16="http://schemas.microsoft.com/office/drawing/2014/main" id="{DF66B23E-6AF9-458C-B84C-8D8CAE2D1ABA}"/>
              </a:ext>
            </a:extLst>
          </p:cNvPr>
          <p:cNvSpPr txBox="1"/>
          <p:nvPr/>
        </p:nvSpPr>
        <p:spPr>
          <a:xfrm>
            <a:off x="6662692" y="4771537"/>
            <a:ext cx="5260578" cy="1477328"/>
          </a:xfrm>
          <a:prstGeom prst="rect">
            <a:avLst/>
          </a:prstGeom>
          <a:noFill/>
        </p:spPr>
        <p:txBody>
          <a:bodyPr wrap="square">
            <a:spAutoFit/>
          </a:bodyPr>
          <a:lstStyle/>
          <a:p>
            <a:pPr marL="285750" indent="-285750">
              <a:buFont typeface="Arial" panose="020B0604020202020204" pitchFamily="34" charset="0"/>
              <a:buChar char="•"/>
            </a:pPr>
            <a:r>
              <a:rPr lang="en-US" dirty="0"/>
              <a:t>Stakeholders and public engagement processes</a:t>
            </a:r>
          </a:p>
          <a:p>
            <a:pPr marL="285750" indent="-285750">
              <a:buFont typeface="Arial" panose="020B0604020202020204" pitchFamily="34" charset="0"/>
              <a:buChar char="•"/>
            </a:pPr>
            <a:r>
              <a:rPr lang="en-US" dirty="0"/>
              <a:t>Acknowledging the diversity of values and promoting social learning</a:t>
            </a:r>
          </a:p>
          <a:p>
            <a:pPr marL="285750" indent="-285750">
              <a:buFont typeface="Arial" panose="020B0604020202020204" pitchFamily="34" charset="0"/>
              <a:buChar char="•"/>
            </a:pPr>
            <a:r>
              <a:rPr lang="en-US" dirty="0"/>
              <a:t>Co-production approaches &amp; real capacitation</a:t>
            </a:r>
          </a:p>
        </p:txBody>
      </p:sp>
      <p:pic>
        <p:nvPicPr>
          <p:cNvPr id="18" name="Drawing 1">
            <a:extLst>
              <a:ext uri="{FF2B5EF4-FFF2-40B4-BE49-F238E27FC236}">
                <a16:creationId xmlns:a16="http://schemas.microsoft.com/office/drawing/2014/main" id="{8AE1FB76-5A55-4739-A9AE-A7A4233C2030}"/>
              </a:ext>
            </a:extLst>
          </p:cNvPr>
          <p:cNvPicPr/>
          <p:nvPr/>
        </p:nvPicPr>
        <p:blipFill>
          <a:blip r:embed="rId5"/>
          <a:stretch>
            <a:fillRect/>
          </a:stretch>
        </p:blipFill>
        <p:spPr>
          <a:xfrm>
            <a:off x="2979218" y="1981644"/>
            <a:ext cx="1181789" cy="1188792"/>
          </a:xfrm>
          <a:prstGeom prst="rect">
            <a:avLst/>
          </a:prstGeom>
        </p:spPr>
      </p:pic>
      <p:pic>
        <p:nvPicPr>
          <p:cNvPr id="20" name="Drawing 3">
            <a:extLst>
              <a:ext uri="{FF2B5EF4-FFF2-40B4-BE49-F238E27FC236}">
                <a16:creationId xmlns:a16="http://schemas.microsoft.com/office/drawing/2014/main" id="{B68DB450-7513-45E1-B1E0-CC743FA1CD69}"/>
              </a:ext>
            </a:extLst>
          </p:cNvPr>
          <p:cNvPicPr/>
          <p:nvPr/>
        </p:nvPicPr>
        <p:blipFill>
          <a:blip r:embed="rId6"/>
          <a:stretch>
            <a:fillRect/>
          </a:stretch>
        </p:blipFill>
        <p:spPr>
          <a:xfrm>
            <a:off x="7068535" y="1824795"/>
            <a:ext cx="2343150" cy="1560830"/>
          </a:xfrm>
          <a:prstGeom prst="rect">
            <a:avLst/>
          </a:prstGeom>
        </p:spPr>
      </p:pic>
      <p:pic>
        <p:nvPicPr>
          <p:cNvPr id="21" name="Drawing 4">
            <a:extLst>
              <a:ext uri="{FF2B5EF4-FFF2-40B4-BE49-F238E27FC236}">
                <a16:creationId xmlns:a16="http://schemas.microsoft.com/office/drawing/2014/main" id="{DF312EF8-60EB-4642-9B81-6E72C5CBA0DB}"/>
              </a:ext>
            </a:extLst>
          </p:cNvPr>
          <p:cNvPicPr/>
          <p:nvPr/>
        </p:nvPicPr>
        <p:blipFill>
          <a:blip r:embed="rId7"/>
          <a:stretch>
            <a:fillRect/>
          </a:stretch>
        </p:blipFill>
        <p:spPr>
          <a:xfrm>
            <a:off x="9135538" y="2155899"/>
            <a:ext cx="2364740" cy="1530985"/>
          </a:xfrm>
          <a:prstGeom prst="rect">
            <a:avLst/>
          </a:prstGeom>
        </p:spPr>
      </p:pic>
      <p:pic>
        <p:nvPicPr>
          <p:cNvPr id="7" name="Image 6">
            <a:extLst>
              <a:ext uri="{FF2B5EF4-FFF2-40B4-BE49-F238E27FC236}">
                <a16:creationId xmlns:a16="http://schemas.microsoft.com/office/drawing/2014/main" id="{70788C7C-0492-46E8-85B1-C44BB8164B64}"/>
              </a:ext>
            </a:extLst>
          </p:cNvPr>
          <p:cNvPicPr>
            <a:picLocks noChangeAspect="1"/>
          </p:cNvPicPr>
          <p:nvPr/>
        </p:nvPicPr>
        <p:blipFill>
          <a:blip r:embed="rId8"/>
          <a:stretch>
            <a:fillRect/>
          </a:stretch>
        </p:blipFill>
        <p:spPr>
          <a:xfrm>
            <a:off x="419851" y="3354023"/>
            <a:ext cx="1335140" cy="1182727"/>
          </a:xfrm>
          <a:prstGeom prst="rect">
            <a:avLst/>
          </a:prstGeom>
        </p:spPr>
      </p:pic>
    </p:spTree>
    <p:extLst>
      <p:ext uri="{BB962C8B-B14F-4D97-AF65-F5344CB8AC3E}">
        <p14:creationId xmlns:p14="http://schemas.microsoft.com/office/powerpoint/2010/main" val="77507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28006BA-F7EF-4E78-8AAE-18B7AB9DE04E}"/>
              </a:ext>
            </a:extLst>
          </p:cNvPr>
          <p:cNvSpPr>
            <a:spLocks noGrp="1"/>
          </p:cNvSpPr>
          <p:nvPr>
            <p:ph type="body" sz="quarter" idx="10"/>
          </p:nvPr>
        </p:nvSpPr>
        <p:spPr/>
        <p:txBody>
          <a:bodyPr/>
          <a:lstStyle/>
          <a:p>
            <a:r>
              <a:rPr lang="fr-FR" dirty="0"/>
              <a:t>Discussion</a:t>
            </a:r>
          </a:p>
        </p:txBody>
      </p:sp>
      <p:sp>
        <p:nvSpPr>
          <p:cNvPr id="3" name="ZoneTexte 2">
            <a:extLst>
              <a:ext uri="{FF2B5EF4-FFF2-40B4-BE49-F238E27FC236}">
                <a16:creationId xmlns:a16="http://schemas.microsoft.com/office/drawing/2014/main" id="{3075FC26-D7BD-42FC-BEDE-7BE9820EF51C}"/>
              </a:ext>
            </a:extLst>
          </p:cNvPr>
          <p:cNvSpPr txBox="1"/>
          <p:nvPr/>
        </p:nvSpPr>
        <p:spPr>
          <a:xfrm>
            <a:off x="442520" y="960751"/>
            <a:ext cx="11260122" cy="646331"/>
          </a:xfrm>
          <a:prstGeom prst="rect">
            <a:avLst/>
          </a:prstGeom>
          <a:noFill/>
        </p:spPr>
        <p:txBody>
          <a:bodyPr wrap="square">
            <a:spAutoFit/>
          </a:bodyPr>
          <a:lstStyle/>
          <a:p>
            <a:pPr algn="ctr"/>
            <a:r>
              <a:rPr lang="en-US" b="1" dirty="0"/>
              <a:t>Some pending questions regarding the </a:t>
            </a:r>
            <a:r>
              <a:rPr lang="en-US" b="1" dirty="0" err="1"/>
              <a:t>mobilisation</a:t>
            </a:r>
            <a:r>
              <a:rPr lang="en-US" b="1" dirty="0"/>
              <a:t> capacity in relation to spatial fit and multi-level governance </a:t>
            </a:r>
          </a:p>
        </p:txBody>
      </p:sp>
      <p:sp>
        <p:nvSpPr>
          <p:cNvPr id="18" name="ZoneTexte 17">
            <a:extLst>
              <a:ext uri="{FF2B5EF4-FFF2-40B4-BE49-F238E27FC236}">
                <a16:creationId xmlns:a16="http://schemas.microsoft.com/office/drawing/2014/main" id="{7B663125-0DB9-4D90-B3E3-654D8FFFE88E}"/>
              </a:ext>
            </a:extLst>
          </p:cNvPr>
          <p:cNvSpPr txBox="1"/>
          <p:nvPr/>
        </p:nvSpPr>
        <p:spPr>
          <a:xfrm>
            <a:off x="756406" y="5014812"/>
            <a:ext cx="4299070" cy="1200329"/>
          </a:xfrm>
          <a:prstGeom prst="rect">
            <a:avLst/>
          </a:prstGeom>
          <a:noFill/>
        </p:spPr>
        <p:txBody>
          <a:bodyPr wrap="square">
            <a:spAutoFit/>
          </a:bodyPr>
          <a:lstStyle/>
          <a:p>
            <a:pPr marL="285750" indent="-285750">
              <a:buFont typeface="Arial" panose="020B0604020202020204" pitchFamily="34" charset="0"/>
              <a:buChar char="•"/>
            </a:pPr>
            <a:r>
              <a:rPr lang="en-US" dirty="0"/>
              <a:t>Spatial scales of planning &amp; social practices</a:t>
            </a:r>
          </a:p>
          <a:p>
            <a:pPr marL="285750" indent="-285750">
              <a:buFont typeface="Arial" panose="020B0604020202020204" pitchFamily="34" charset="0"/>
              <a:buChar char="•"/>
            </a:pPr>
            <a:r>
              <a:rPr lang="en-US" dirty="0"/>
              <a:t>Sense of place (Smith, 2011)</a:t>
            </a:r>
          </a:p>
          <a:p>
            <a:pPr marL="285750" indent="-285750">
              <a:buFont typeface="Arial" panose="020B0604020202020204" pitchFamily="34" charset="0"/>
              <a:buChar char="•"/>
            </a:pPr>
            <a:r>
              <a:rPr lang="en-US" dirty="0"/>
              <a:t>Promotion of shared vision</a:t>
            </a:r>
            <a:endParaRPr lang="fr-FR" dirty="0"/>
          </a:p>
        </p:txBody>
      </p:sp>
      <p:sp>
        <p:nvSpPr>
          <p:cNvPr id="20" name="ZoneTexte 19">
            <a:extLst>
              <a:ext uri="{FF2B5EF4-FFF2-40B4-BE49-F238E27FC236}">
                <a16:creationId xmlns:a16="http://schemas.microsoft.com/office/drawing/2014/main" id="{A6A3077D-3DFC-4853-82C5-014706F48CA7}"/>
              </a:ext>
            </a:extLst>
          </p:cNvPr>
          <p:cNvSpPr txBox="1"/>
          <p:nvPr/>
        </p:nvSpPr>
        <p:spPr>
          <a:xfrm>
            <a:off x="6096000" y="5014812"/>
            <a:ext cx="5683468" cy="1200329"/>
          </a:xfrm>
          <a:prstGeom prst="rect">
            <a:avLst/>
          </a:prstGeom>
          <a:noFill/>
        </p:spPr>
        <p:txBody>
          <a:bodyPr wrap="square">
            <a:spAutoFit/>
          </a:bodyPr>
          <a:lstStyle/>
          <a:p>
            <a:pPr marL="285750" indent="-285750">
              <a:buFont typeface="Arial" panose="020B0604020202020204" pitchFamily="34" charset="0"/>
              <a:buChar char="•"/>
            </a:pPr>
            <a:r>
              <a:rPr lang="en-US" dirty="0"/>
              <a:t>Difference between scales relevant for the expression of social values and environmental governance processes </a:t>
            </a:r>
          </a:p>
          <a:p>
            <a:pPr marL="285750" indent="-285750">
              <a:buFont typeface="Arial" panose="020B0604020202020204" pitchFamily="34" charset="0"/>
              <a:buChar char="•"/>
            </a:pPr>
            <a:r>
              <a:rPr lang="en-US" dirty="0"/>
              <a:t>Importance of multi-level spatial planning</a:t>
            </a:r>
          </a:p>
        </p:txBody>
      </p:sp>
      <p:pic>
        <p:nvPicPr>
          <p:cNvPr id="5" name="Image 4">
            <a:extLst>
              <a:ext uri="{FF2B5EF4-FFF2-40B4-BE49-F238E27FC236}">
                <a16:creationId xmlns:a16="http://schemas.microsoft.com/office/drawing/2014/main" id="{E15799B4-BFAA-4132-B7D1-990DD6E76A6C}"/>
              </a:ext>
            </a:extLst>
          </p:cNvPr>
          <p:cNvPicPr>
            <a:picLocks noChangeAspect="1"/>
          </p:cNvPicPr>
          <p:nvPr/>
        </p:nvPicPr>
        <p:blipFill rotWithShape="1">
          <a:blip r:embed="rId3">
            <a:extLst>
              <a:ext uri="{28A0092B-C50C-407E-A947-70E740481C1C}">
                <a14:useLocalDpi xmlns:a14="http://schemas.microsoft.com/office/drawing/2010/main" val="0"/>
              </a:ext>
            </a:extLst>
          </a:blip>
          <a:srcRect l="6991" t="10802" r="7548" b="10802"/>
          <a:stretch/>
        </p:blipFill>
        <p:spPr>
          <a:xfrm>
            <a:off x="1201980" y="2037581"/>
            <a:ext cx="3033689" cy="2782837"/>
          </a:xfrm>
          <a:prstGeom prst="rect">
            <a:avLst/>
          </a:prstGeom>
        </p:spPr>
      </p:pic>
      <p:sp>
        <p:nvSpPr>
          <p:cNvPr id="6" name="ZoneTexte 5">
            <a:extLst>
              <a:ext uri="{FF2B5EF4-FFF2-40B4-BE49-F238E27FC236}">
                <a16:creationId xmlns:a16="http://schemas.microsoft.com/office/drawing/2014/main" id="{E43E77F9-E4FA-45AF-8E8C-A36EA463776B}"/>
              </a:ext>
            </a:extLst>
          </p:cNvPr>
          <p:cNvSpPr txBox="1"/>
          <p:nvPr/>
        </p:nvSpPr>
        <p:spPr>
          <a:xfrm>
            <a:off x="11561381" y="6611779"/>
            <a:ext cx="630619" cy="246221"/>
          </a:xfrm>
          <a:prstGeom prst="rect">
            <a:avLst/>
          </a:prstGeom>
          <a:noFill/>
        </p:spPr>
        <p:txBody>
          <a:bodyPr wrap="square" rtlCol="0">
            <a:spAutoFit/>
          </a:bodyPr>
          <a:lstStyle/>
          <a:p>
            <a:r>
              <a:rPr lang="fr-FR" sz="1000" dirty="0" err="1"/>
              <a:t>Freepik</a:t>
            </a:r>
            <a:endParaRPr lang="fr-FR" sz="1000" dirty="0"/>
          </a:p>
        </p:txBody>
      </p:sp>
      <p:pic>
        <p:nvPicPr>
          <p:cNvPr id="8" name="Image 7">
            <a:extLst>
              <a:ext uri="{FF2B5EF4-FFF2-40B4-BE49-F238E27FC236}">
                <a16:creationId xmlns:a16="http://schemas.microsoft.com/office/drawing/2014/main" id="{C48B1A88-1A9B-437B-931A-0D5E3E6C8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169" y="2325400"/>
            <a:ext cx="3566950" cy="2377966"/>
          </a:xfrm>
          <a:prstGeom prst="rect">
            <a:avLst/>
          </a:prstGeom>
        </p:spPr>
      </p:pic>
    </p:spTree>
    <p:extLst>
      <p:ext uri="{BB962C8B-B14F-4D97-AF65-F5344CB8AC3E}">
        <p14:creationId xmlns:p14="http://schemas.microsoft.com/office/powerpoint/2010/main" val="28269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C4C1C3E-009B-4C43-A023-6FCDAB613DC1}"/>
              </a:ext>
            </a:extLst>
          </p:cNvPr>
          <p:cNvSpPr>
            <a:spLocks noGrp="1"/>
          </p:cNvSpPr>
          <p:nvPr>
            <p:ph type="body" sz="quarter" idx="10"/>
          </p:nvPr>
        </p:nvSpPr>
        <p:spPr/>
        <p:txBody>
          <a:bodyPr/>
          <a:lstStyle/>
          <a:p>
            <a:r>
              <a:rPr lang="fr-FR" dirty="0"/>
              <a:t>Messages clés</a:t>
            </a:r>
          </a:p>
        </p:txBody>
      </p:sp>
      <p:sp>
        <p:nvSpPr>
          <p:cNvPr id="4" name="ZoneTexte 3">
            <a:extLst>
              <a:ext uri="{FF2B5EF4-FFF2-40B4-BE49-F238E27FC236}">
                <a16:creationId xmlns:a16="http://schemas.microsoft.com/office/drawing/2014/main" id="{B384BF13-53F8-4749-8CC9-D94952A90FAB}"/>
              </a:ext>
            </a:extLst>
          </p:cNvPr>
          <p:cNvSpPr txBox="1"/>
          <p:nvPr/>
        </p:nvSpPr>
        <p:spPr>
          <a:xfrm>
            <a:off x="3110873" y="940236"/>
            <a:ext cx="5970250" cy="461665"/>
          </a:xfrm>
          <a:prstGeom prst="rect">
            <a:avLst/>
          </a:prstGeom>
          <a:noFill/>
        </p:spPr>
        <p:txBody>
          <a:bodyPr wrap="square">
            <a:spAutoFit/>
          </a:bodyPr>
          <a:lstStyle/>
          <a:p>
            <a:r>
              <a:rPr lang="en-US" sz="2400" b="1" dirty="0"/>
              <a:t>3 ingredients towards transformability</a:t>
            </a:r>
          </a:p>
        </p:txBody>
      </p:sp>
      <p:sp>
        <p:nvSpPr>
          <p:cNvPr id="5" name="ZoneTexte 4">
            <a:extLst>
              <a:ext uri="{FF2B5EF4-FFF2-40B4-BE49-F238E27FC236}">
                <a16:creationId xmlns:a16="http://schemas.microsoft.com/office/drawing/2014/main" id="{F388FC89-D7E1-4A41-B24E-C47C2B509295}"/>
              </a:ext>
            </a:extLst>
          </p:cNvPr>
          <p:cNvSpPr txBox="1"/>
          <p:nvPr/>
        </p:nvSpPr>
        <p:spPr>
          <a:xfrm>
            <a:off x="2848310" y="1695880"/>
            <a:ext cx="6563707" cy="1261884"/>
          </a:xfrm>
          <a:prstGeom prst="rect">
            <a:avLst/>
          </a:prstGeom>
          <a:noFill/>
        </p:spPr>
        <p:txBody>
          <a:bodyPr wrap="square">
            <a:spAutoFit/>
          </a:bodyPr>
          <a:lstStyle/>
          <a:p>
            <a:pPr algn="ctr"/>
            <a:r>
              <a:rPr lang="en-US" sz="2000" b="1"/>
              <a:t>New (</a:t>
            </a:r>
            <a:r>
              <a:rPr lang="en-US" sz="2000" b="1" dirty="0"/>
              <a:t>but still perfectible) ways of co-producing knowledge</a:t>
            </a:r>
          </a:p>
          <a:p>
            <a:pPr algn="ctr"/>
            <a:r>
              <a:rPr lang="en-US" i="1" dirty="0"/>
              <a:t>using science-based approaches, acknowledging the diversity of values and promoting social learning</a:t>
            </a:r>
          </a:p>
        </p:txBody>
      </p:sp>
      <p:sp>
        <p:nvSpPr>
          <p:cNvPr id="7" name="ZoneTexte 6">
            <a:extLst>
              <a:ext uri="{FF2B5EF4-FFF2-40B4-BE49-F238E27FC236}">
                <a16:creationId xmlns:a16="http://schemas.microsoft.com/office/drawing/2014/main" id="{A274A42E-220E-42E2-B209-46DF7F88D974}"/>
              </a:ext>
            </a:extLst>
          </p:cNvPr>
          <p:cNvSpPr txBox="1"/>
          <p:nvPr/>
        </p:nvSpPr>
        <p:spPr>
          <a:xfrm>
            <a:off x="2848310" y="3327129"/>
            <a:ext cx="6563707" cy="954107"/>
          </a:xfrm>
          <a:prstGeom prst="rect">
            <a:avLst/>
          </a:prstGeom>
          <a:noFill/>
        </p:spPr>
        <p:txBody>
          <a:bodyPr wrap="square">
            <a:spAutoFit/>
          </a:bodyPr>
          <a:lstStyle/>
          <a:p>
            <a:pPr algn="ctr"/>
            <a:r>
              <a:rPr lang="en-US" sz="2000" b="1" dirty="0"/>
              <a:t>Promotion of relational resources</a:t>
            </a:r>
          </a:p>
          <a:p>
            <a:pPr algn="ctr"/>
            <a:r>
              <a:rPr lang="en-US" i="1" dirty="0"/>
              <a:t>engaging with various stakeholders and </a:t>
            </a:r>
            <a:r>
              <a:rPr lang="en-US" i="1" dirty="0" err="1"/>
              <a:t>organising</a:t>
            </a:r>
            <a:r>
              <a:rPr lang="en-US" i="1" dirty="0"/>
              <a:t> discussions based on new methodological approaches </a:t>
            </a:r>
          </a:p>
        </p:txBody>
      </p:sp>
      <p:sp>
        <p:nvSpPr>
          <p:cNvPr id="9" name="ZoneTexte 8">
            <a:extLst>
              <a:ext uri="{FF2B5EF4-FFF2-40B4-BE49-F238E27FC236}">
                <a16:creationId xmlns:a16="http://schemas.microsoft.com/office/drawing/2014/main" id="{42BBA49A-8FDC-4661-B2E7-33D6E0FC89B2}"/>
              </a:ext>
            </a:extLst>
          </p:cNvPr>
          <p:cNvSpPr txBox="1"/>
          <p:nvPr/>
        </p:nvSpPr>
        <p:spPr>
          <a:xfrm>
            <a:off x="2848310" y="4902101"/>
            <a:ext cx="6563707" cy="1015663"/>
          </a:xfrm>
          <a:prstGeom prst="rect">
            <a:avLst/>
          </a:prstGeom>
          <a:noFill/>
        </p:spPr>
        <p:txBody>
          <a:bodyPr wrap="square">
            <a:spAutoFit/>
          </a:bodyPr>
          <a:lstStyle/>
          <a:p>
            <a:pPr algn="ctr"/>
            <a:r>
              <a:rPr lang="en-US" sz="2000" b="1" dirty="0"/>
              <a:t>Some uncertainties regarding plans’ capacity to promote new institutional flow and collective action enabling change and transformation capacity</a:t>
            </a:r>
            <a:endParaRPr lang="fr-FR" sz="2000" b="1" dirty="0"/>
          </a:p>
        </p:txBody>
      </p:sp>
      <p:sp>
        <p:nvSpPr>
          <p:cNvPr id="10" name="Organigramme : Connecteur 9">
            <a:extLst>
              <a:ext uri="{FF2B5EF4-FFF2-40B4-BE49-F238E27FC236}">
                <a16:creationId xmlns:a16="http://schemas.microsoft.com/office/drawing/2014/main" id="{068B1CC0-1DA3-466A-991F-133CC4E3B54D}"/>
              </a:ext>
            </a:extLst>
          </p:cNvPr>
          <p:cNvSpPr/>
          <p:nvPr/>
        </p:nvSpPr>
        <p:spPr>
          <a:xfrm>
            <a:off x="1387033" y="2048394"/>
            <a:ext cx="483815" cy="495300"/>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 name="Organigramme : Connecteur 10">
            <a:extLst>
              <a:ext uri="{FF2B5EF4-FFF2-40B4-BE49-F238E27FC236}">
                <a16:creationId xmlns:a16="http://schemas.microsoft.com/office/drawing/2014/main" id="{7BA8E914-74DD-436B-8E2C-F8699B259B0C}"/>
              </a:ext>
            </a:extLst>
          </p:cNvPr>
          <p:cNvSpPr/>
          <p:nvPr/>
        </p:nvSpPr>
        <p:spPr>
          <a:xfrm>
            <a:off x="1387033" y="3484217"/>
            <a:ext cx="483815" cy="495300"/>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12" name="Organigramme : Connecteur 11">
            <a:extLst>
              <a:ext uri="{FF2B5EF4-FFF2-40B4-BE49-F238E27FC236}">
                <a16:creationId xmlns:a16="http://schemas.microsoft.com/office/drawing/2014/main" id="{03112C89-BFAC-4BBB-B446-EE604E096C8A}"/>
              </a:ext>
            </a:extLst>
          </p:cNvPr>
          <p:cNvSpPr/>
          <p:nvPr/>
        </p:nvSpPr>
        <p:spPr>
          <a:xfrm>
            <a:off x="1387033" y="4920040"/>
            <a:ext cx="483815" cy="495300"/>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Tree>
    <p:extLst>
      <p:ext uri="{BB962C8B-B14F-4D97-AF65-F5344CB8AC3E}">
        <p14:creationId xmlns:p14="http://schemas.microsoft.com/office/powerpoint/2010/main" val="41362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TotalTime>
  <Words>1252</Words>
  <Application>Microsoft Office PowerPoint</Application>
  <PresentationFormat>Grand écran</PresentationFormat>
  <Paragraphs>105</Paragraphs>
  <Slides>8</Slides>
  <Notes>6</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8</vt:i4>
      </vt:variant>
    </vt:vector>
  </HeadingPairs>
  <TitlesOfParts>
    <vt:vector size="11"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Alexia PIGEAULT</dc:creator>
  <cp:lastModifiedBy>Céline Jacob</cp:lastModifiedBy>
  <cp:revision>55</cp:revision>
  <dcterms:created xsi:type="dcterms:W3CDTF">2023-05-15T08:39:27Z</dcterms:created>
  <dcterms:modified xsi:type="dcterms:W3CDTF">2024-06-13T07:41:09Z</dcterms:modified>
</cp:coreProperties>
</file>